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4" r:id="rId2"/>
  </p:sldMasterIdLst>
  <p:notesMasterIdLst>
    <p:notesMasterId r:id="rId25"/>
  </p:notesMasterIdLst>
  <p:sldIdLst>
    <p:sldId id="452" r:id="rId3"/>
    <p:sldId id="468" r:id="rId4"/>
    <p:sldId id="2823" r:id="rId5"/>
    <p:sldId id="2825" r:id="rId6"/>
    <p:sldId id="2824" r:id="rId7"/>
    <p:sldId id="2828" r:id="rId8"/>
    <p:sldId id="2827" r:id="rId9"/>
    <p:sldId id="2829" r:id="rId10"/>
    <p:sldId id="2832" r:id="rId11"/>
    <p:sldId id="2831" r:id="rId12"/>
    <p:sldId id="2826" r:id="rId13"/>
    <p:sldId id="2834" r:id="rId14"/>
    <p:sldId id="2835" r:id="rId15"/>
    <p:sldId id="2836" r:id="rId16"/>
    <p:sldId id="2837" r:id="rId17"/>
    <p:sldId id="2845" r:id="rId18"/>
    <p:sldId id="2841" r:id="rId19"/>
    <p:sldId id="2838" r:id="rId20"/>
    <p:sldId id="2842" r:id="rId21"/>
    <p:sldId id="2843" r:id="rId22"/>
    <p:sldId id="2844" r:id="rId23"/>
    <p:sldId id="283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2C63"/>
    <a:srgbClr val="BF2DC0"/>
    <a:srgbClr val="DE84A2"/>
    <a:srgbClr val="C384AA"/>
    <a:srgbClr val="A58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3"/>
    <p:restoredTop sz="83759"/>
  </p:normalViewPr>
  <p:slideViewPr>
    <p:cSldViewPr snapToGrid="0" snapToObjects="1">
      <p:cViewPr>
        <p:scale>
          <a:sx n="93" d="100"/>
          <a:sy n="93" d="100"/>
        </p:scale>
        <p:origin x="704" y="816"/>
      </p:cViewPr>
      <p:guideLst/>
    </p:cSldViewPr>
  </p:slid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6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5.tiff>
</file>

<file path=ppt/media/image1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5010D5-81C9-C448-82E8-71177EBFEC32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6DF27-AD16-B741-919E-EA3A35DE95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07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7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70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4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972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7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710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986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6DF27-AD16-B741-919E-EA3A35DE951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1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566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0814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828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189" indent="0" algn="ctr">
              <a:buNone/>
              <a:defRPr sz="2000">
                <a:uFillTx/>
              </a:defRPr>
            </a:lvl2pPr>
            <a:lvl3pPr marL="914377" indent="0" algn="ctr">
              <a:buNone/>
              <a:defRPr sz="1800">
                <a:uFillTx/>
              </a:defRPr>
            </a:lvl3pPr>
            <a:lvl4pPr marL="1371566" indent="0" algn="ctr">
              <a:buNone/>
              <a:defRPr sz="1600">
                <a:uFillTx/>
              </a:defRPr>
            </a:lvl4pPr>
            <a:lvl5pPr marL="1828754" indent="0" algn="ctr">
              <a:buNone/>
              <a:defRPr sz="1600">
                <a:uFillTx/>
              </a:defRPr>
            </a:lvl5pPr>
            <a:lvl6pPr marL="2285943" indent="0" algn="ctr">
              <a:buNone/>
              <a:defRPr sz="1600">
                <a:uFillTx/>
              </a:defRPr>
            </a:lvl6pPr>
            <a:lvl7pPr marL="2743131" indent="0" algn="ctr">
              <a:buNone/>
              <a:defRPr sz="1600">
                <a:uFillTx/>
              </a:defRPr>
            </a:lvl7pPr>
            <a:lvl8pPr marL="3200320" indent="0" algn="ctr">
              <a:buNone/>
              <a:defRPr sz="1600">
                <a:uFillTx/>
              </a:defRPr>
            </a:lvl8pPr>
            <a:lvl9pPr marL="3657509" indent="0" algn="ctr">
              <a:buNone/>
              <a:defRPr sz="1600">
                <a:uFillTx/>
              </a:defRPr>
            </a:lvl9pPr>
          </a:lstStyle>
          <a:p>
            <a:r>
              <a:rPr lang="en-US" dirty="0">
                <a:uFillTx/>
              </a:rP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6786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46578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450" y="541060"/>
            <a:ext cx="10801350" cy="1305579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26025"/>
            <a:ext cx="10515600" cy="4150940"/>
          </a:xfrm>
        </p:spPr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TextBox 6"/>
          <p:cNvSpPr txBox="1">
            <a:spLocks/>
          </p:cNvSpPr>
          <p:nvPr userDrawn="1"/>
        </p:nvSpPr>
        <p:spPr>
          <a:xfrm>
            <a:off x="175999" y="17172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uFillTx/>
              </a:rPr>
              <a:t>Todo</a:t>
            </a:r>
            <a:r>
              <a:rPr lang="en-US" dirty="0">
                <a:uFillTx/>
              </a:rPr>
              <a:t> Slide</a:t>
            </a:r>
          </a:p>
        </p:txBody>
      </p:sp>
      <p:sp>
        <p:nvSpPr>
          <p:cNvPr id="8" name="TextBox 7"/>
          <p:cNvSpPr txBox="1">
            <a:spLocks/>
          </p:cNvSpPr>
          <p:nvPr userDrawn="1"/>
        </p:nvSpPr>
        <p:spPr>
          <a:xfrm rot="2080315">
            <a:off x="8030560" y="740354"/>
            <a:ext cx="5319706" cy="461665"/>
          </a:xfrm>
          <a:prstGeom prst="rect">
            <a:avLst/>
          </a:prstGeom>
          <a:pattFill prst="wdUpDiag">
            <a:fgClr>
              <a:schemeClr val="accent2">
                <a:lumMod val="50000"/>
              </a:schemeClr>
            </a:fgClr>
            <a:bgClr>
              <a:srgbClr val="FFC000"/>
            </a:bgClr>
          </a:pattFill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effectLst>
                  <a:glow rad="368300">
                    <a:srgbClr val="FFC000">
                      <a:alpha val="76000"/>
                    </a:srgbClr>
                  </a:glow>
                </a:effectLst>
                <a:uFillTx/>
              </a:rPr>
              <a:t>Under Construction</a:t>
            </a:r>
          </a:p>
        </p:txBody>
      </p:sp>
    </p:spTree>
    <p:extLst>
      <p:ext uri="{BB962C8B-B14F-4D97-AF65-F5344CB8AC3E}">
        <p14:creationId xmlns:p14="http://schemas.microsoft.com/office/powerpoint/2010/main" val="695182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</a:defRPr>
            </a:lvl1pPr>
            <a:lvl2pPr marL="914400" indent="-457200">
              <a:defRPr>
                <a:uFillTx/>
              </a:defRPr>
            </a:lvl2pPr>
            <a:lvl3pPr marL="1373188" indent="-311150">
              <a:defRPr>
                <a:uFillTx/>
              </a:defRPr>
            </a:lvl3pPr>
            <a:lvl4pPr marL="1830388" indent="-236538">
              <a:defRPr>
                <a:uFillTx/>
              </a:defRPr>
            </a:lvl4pPr>
            <a:lvl5pPr marL="2287588" indent="-234950">
              <a:defRPr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03313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4287" indent="0">
              <a:buClr>
                <a:schemeClr val="tx1"/>
              </a:buClr>
              <a:buSzPct val="100000"/>
              <a:buFont typeface="Wingdings" charset="2"/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1pPr>
            <a:lvl2pPr marL="45720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2pPr>
            <a:lvl3pPr marL="10620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3pPr>
            <a:lvl4pPr marL="1593850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4pPr>
            <a:lvl5pPr marL="2052638" indent="0">
              <a:buNone/>
              <a:defRPr>
                <a:uFillTx/>
                <a:latin typeface="Monaco" charset="0"/>
                <a:ea typeface="Monaco" charset="0"/>
                <a:cs typeface="Monaco" charset="0"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38405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4/7/19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61223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bg1"/>
              </a:buClr>
              <a:buSzPct val="100000"/>
              <a:buFont typeface="Wingdings" charset="2"/>
              <a:buChar char="Ø"/>
              <a:defRPr>
                <a:solidFill>
                  <a:schemeClr val="bg1"/>
                </a:solidFill>
                <a:uFillTx/>
              </a:defRPr>
            </a:lvl1pPr>
            <a:lvl2pPr marL="914400" indent="-457200">
              <a:defRPr>
                <a:solidFill>
                  <a:schemeClr val="bg1"/>
                </a:solidFill>
                <a:uFillTx/>
              </a:defRPr>
            </a:lvl2pPr>
            <a:lvl3pPr marL="1373188" indent="-311150">
              <a:defRPr>
                <a:solidFill>
                  <a:schemeClr val="bg1"/>
                </a:solidFill>
                <a:uFillTx/>
              </a:defRPr>
            </a:lvl3pPr>
            <a:lvl4pPr marL="1830388" indent="-236538">
              <a:defRPr>
                <a:solidFill>
                  <a:schemeClr val="bg1"/>
                </a:solidFill>
                <a:uFillTx/>
              </a:defRPr>
            </a:lvl4pPr>
            <a:lvl5pPr marL="2287588" indent="-234950">
              <a:defRPr>
                <a:solidFill>
                  <a:schemeClr val="bg1"/>
                </a:solidFill>
                <a:uFillTx/>
              </a:defRPr>
            </a:lvl5pPr>
          </a:lstStyle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4/7/19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435489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44087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42913">
              <a:buClr>
                <a:schemeClr val="tx1"/>
              </a:buClr>
              <a:buSzPct val="100000"/>
              <a:buFont typeface="Wingdings" charset="2"/>
              <a:buChar char="Ø"/>
              <a:tabLst/>
              <a:defRPr/>
            </a:lvl1pPr>
            <a:lvl2pPr marL="914400" indent="-457200">
              <a:tabLst/>
              <a:defRPr/>
            </a:lvl2pPr>
            <a:lvl3pPr marL="1373188" indent="-311150">
              <a:tabLst/>
              <a:defRPr/>
            </a:lvl3pPr>
            <a:lvl4pPr marL="1830388" indent="-236538">
              <a:tabLst/>
              <a:defRPr/>
            </a:lvl4pPr>
            <a:lvl5pPr marL="2287588" indent="-234950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83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4/7/19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921043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uFillTx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F51376BE-D49D-E946-9484-81A0C482C8D7}" type="datetimeFigureOut">
              <a:rPr lang="en-US" smtClean="0">
                <a:uFillTx/>
              </a:rPr>
              <a:pPr/>
              <a:t>4/7/19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uFillTx/>
              </a:defRPr>
            </a:lvl1pPr>
          </a:lstStyle>
          <a:p>
            <a:fld id="{DC2A921A-EC74-6F4D-8465-D463C43FF014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355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393901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189" indent="0">
              <a:buNone/>
              <a:defRPr sz="2000" b="1">
                <a:uFillTx/>
              </a:defRPr>
            </a:lvl2pPr>
            <a:lvl3pPr marL="914377" indent="0">
              <a:buNone/>
              <a:defRPr sz="1800" b="1">
                <a:uFillTx/>
              </a:defRPr>
            </a:lvl3pPr>
            <a:lvl4pPr marL="1371566" indent="0">
              <a:buNone/>
              <a:defRPr sz="1600" b="1">
                <a:uFillTx/>
              </a:defRPr>
            </a:lvl4pPr>
            <a:lvl5pPr marL="1828754" indent="0">
              <a:buNone/>
              <a:defRPr sz="1600" b="1">
                <a:uFillTx/>
              </a:defRPr>
            </a:lvl5pPr>
            <a:lvl6pPr marL="2285943" indent="0">
              <a:buNone/>
              <a:defRPr sz="1600" b="1">
                <a:uFillTx/>
              </a:defRPr>
            </a:lvl6pPr>
            <a:lvl7pPr marL="2743131" indent="0">
              <a:buNone/>
              <a:defRPr sz="1600" b="1">
                <a:uFillTx/>
              </a:defRPr>
            </a:lvl7pPr>
            <a:lvl8pPr marL="3200320" indent="0">
              <a:buNone/>
              <a:defRPr sz="1600" b="1">
                <a:uFillTx/>
              </a:defRPr>
            </a:lvl8pPr>
            <a:lvl9pPr marL="3657509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508073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351448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510131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06184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189" indent="0">
              <a:buNone/>
              <a:defRPr sz="2800">
                <a:uFillTx/>
              </a:defRPr>
            </a:lvl2pPr>
            <a:lvl3pPr marL="914377" indent="0">
              <a:buNone/>
              <a:defRPr sz="2400">
                <a:uFillTx/>
              </a:defRPr>
            </a:lvl3pPr>
            <a:lvl4pPr marL="1371566" indent="0">
              <a:buNone/>
              <a:defRPr sz="2000">
                <a:uFillTx/>
              </a:defRPr>
            </a:lvl4pPr>
            <a:lvl5pPr marL="1828754" indent="0">
              <a:buNone/>
              <a:defRPr sz="2000">
                <a:uFillTx/>
              </a:defRPr>
            </a:lvl5pPr>
            <a:lvl6pPr marL="2285943" indent="0">
              <a:buNone/>
              <a:defRPr sz="2000">
                <a:uFillTx/>
              </a:defRPr>
            </a:lvl6pPr>
            <a:lvl7pPr marL="2743131" indent="0">
              <a:buNone/>
              <a:defRPr sz="2000">
                <a:uFillTx/>
              </a:defRPr>
            </a:lvl7pPr>
            <a:lvl8pPr marL="3200320" indent="0">
              <a:buNone/>
              <a:defRPr sz="2000">
                <a:uFillTx/>
              </a:defRPr>
            </a:lvl8pPr>
            <a:lvl9pPr marL="3657509" indent="0">
              <a:buNone/>
              <a:defRPr sz="2000">
                <a:uFillTx/>
              </a:defRPr>
            </a:lvl9pPr>
          </a:lstStyle>
          <a:p>
            <a:endParaRPr lang="en-US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189" indent="0">
              <a:buNone/>
              <a:defRPr sz="1400">
                <a:uFillTx/>
              </a:defRPr>
            </a:lvl2pPr>
            <a:lvl3pPr marL="914377" indent="0">
              <a:buNone/>
              <a:defRPr sz="1200">
                <a:uFillTx/>
              </a:defRPr>
            </a:lvl3pPr>
            <a:lvl4pPr marL="1371566" indent="0">
              <a:buNone/>
              <a:defRPr sz="1000">
                <a:uFillTx/>
              </a:defRPr>
            </a:lvl4pPr>
            <a:lvl5pPr marL="1828754" indent="0">
              <a:buNone/>
              <a:defRPr sz="1000">
                <a:uFillTx/>
              </a:defRPr>
            </a:lvl5pPr>
            <a:lvl6pPr marL="2285943" indent="0">
              <a:buNone/>
              <a:defRPr sz="1000">
                <a:uFillTx/>
              </a:defRPr>
            </a:lvl6pPr>
            <a:lvl7pPr marL="2743131" indent="0">
              <a:buNone/>
              <a:defRPr sz="1000">
                <a:uFillTx/>
              </a:defRPr>
            </a:lvl7pPr>
            <a:lvl8pPr marL="3200320" indent="0">
              <a:buNone/>
              <a:defRPr sz="1000">
                <a:uFillTx/>
              </a:defRPr>
            </a:lvl8pPr>
            <a:lvl9pPr marL="3657509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956953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397568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91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6247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32571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" y="1915566"/>
            <a:ext cx="12191999" cy="1996034"/>
          </a:xfrm>
        </p:spPr>
        <p:txBody>
          <a:bodyPr/>
          <a:lstStyle>
            <a:lvl1pPr algn="ctr">
              <a:defRPr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248400"/>
            <a:ext cx="38608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 i="0">
                <a:solidFill>
                  <a:schemeClr val="tx1"/>
                </a:solidFill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>
              <a:defRPr>
                <a:uFillTx/>
              </a:defRPr>
            </a:pPr>
            <a:endParaRPr lang="en-US">
              <a:uFillTx/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 b="0" i="0">
                <a:uFillTx/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0707532D-10C1-AA49-B4A4-A871B8E03AF0}" type="slidenum">
              <a:rPr lang="en-US" smtClean="0">
                <a:uFillTx/>
              </a:rPr>
              <a:pPr/>
              <a:t>‹#›</a:t>
            </a:fld>
            <a:endParaRPr 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61090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2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20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704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07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198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43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4/7/19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377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96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Wingdings" charset="2"/>
        <a:buNone/>
        <a:defRPr sz="2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450" y="320675"/>
            <a:ext cx="108013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>
                <a:uFillTx/>
              </a:rPr>
              <a:t>Click to edit Master text styles</a:t>
            </a:r>
          </a:p>
          <a:p>
            <a:pPr lvl="1"/>
            <a:r>
              <a:rPr lang="en-US" dirty="0">
                <a:uFillTx/>
              </a:rPr>
              <a:t>Second level</a:t>
            </a:r>
          </a:p>
          <a:p>
            <a:pPr lvl="2"/>
            <a:r>
              <a:rPr lang="en-US" dirty="0">
                <a:uFillTx/>
              </a:rPr>
              <a:t>Third level</a:t>
            </a:r>
          </a:p>
          <a:p>
            <a:pPr lvl="3"/>
            <a:r>
              <a:rPr lang="en-US" dirty="0">
                <a:uFillTx/>
              </a:rPr>
              <a:t>Fourth level</a:t>
            </a:r>
          </a:p>
          <a:p>
            <a:pPr lvl="4"/>
            <a:r>
              <a:rPr lang="en-US" dirty="0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F51376BE-D49D-E946-9484-81A0C482C8D7}" type="datetimeFigureOut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4/7/19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 defTabSz="914377"/>
            <a:fld id="{DC2A921A-EC74-6F4D-8465-D463C43FF014}" type="slidenum">
              <a:rPr lang="en-US" smtClean="0">
                <a:solidFill>
                  <a:srgbClr val="000000">
                    <a:tint val="75000"/>
                  </a:srgbClr>
                </a:solidFill>
                <a:uFillTx/>
              </a:rPr>
              <a:pPr defTabSz="914377"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87650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Helvetica Neue" charset="0"/>
          <a:cs typeface="Helvetica Neue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2200"/>
        </a:spcBef>
        <a:buFont typeface="Wingdings" charset="2"/>
        <a:buNone/>
        <a:defRPr sz="2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4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20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Wingdings" charset="2"/>
        <a:buChar char="Ø"/>
        <a:defRPr sz="1800" b="0" i="0" kern="1200">
          <a:solidFill>
            <a:schemeClr val="tx1"/>
          </a:solidFill>
          <a:uFillTx/>
          <a:latin typeface="+mn-lt"/>
          <a:ea typeface="Helvetica Neue Light" charset="0"/>
          <a:cs typeface="Helvetica Neue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tiff"/><Relationship Id="rId4" Type="http://schemas.openxmlformats.org/officeDocument/2006/relationships/hyperlink" Target="https://medium.com/@yu4u/why-mobilenet-and-its-variants-e-g-shufflenet-are-fast-1c7048b9618d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E7405D-F642-A444-8D1B-36980C49A0EF}"/>
              </a:ext>
            </a:extLst>
          </p:cNvPr>
          <p:cNvSpPr txBox="1"/>
          <p:nvPr/>
        </p:nvSpPr>
        <p:spPr>
          <a:xfrm>
            <a:off x="1630280" y="1381356"/>
            <a:ext cx="683552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rgbClr val="092C6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</a:t>
            </a:r>
          </a:p>
          <a:p>
            <a:r>
              <a:rPr lang="en-US" sz="8000" b="1" dirty="0">
                <a:solidFill>
                  <a:srgbClr val="092C63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Compression</a:t>
            </a:r>
            <a:endParaRPr lang="en-US" sz="6000" b="1" dirty="0">
              <a:solidFill>
                <a:srgbClr val="092C63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E258B90-0F12-634D-B10B-BF94645DDE0A}"/>
              </a:ext>
            </a:extLst>
          </p:cNvPr>
          <p:cNvSpPr txBox="1">
            <a:spLocks/>
          </p:cNvSpPr>
          <p:nvPr/>
        </p:nvSpPr>
        <p:spPr bwMode="auto">
          <a:xfrm>
            <a:off x="4604852" y="4442929"/>
            <a:ext cx="7001435" cy="1271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Tahoma"/>
                <a:ea typeface="Helvetica Neue Light" charset="0"/>
                <a:cs typeface="Tahoma"/>
              </a:defRPr>
            </a:lvl1pPr>
            <a:lvl2pPr marL="628650" lvl="1" indent="-171450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 marL="1089025" lvl="2" indent="-174625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 marL="1541463" lvl="3" indent="-169863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itchFamily="34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 marL="2001838" lvl="4" indent="-173038" algn="ctr" defTabSz="457200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ucida Grande" charset="0"/>
              <a:buNone/>
              <a:defRPr sz="2800" b="0" i="0" kern="1200">
                <a:solidFill>
                  <a:srgbClr val="404040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lvl="5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Joseph E. Gonzalez</a:t>
            </a:r>
          </a:p>
          <a:p>
            <a:pPr marL="342900" marR="0" lvl="0" indent="-342900" algn="r" defTabSz="4572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None/>
              <a:tabLst/>
              <a:defRPr/>
            </a:pPr>
            <a:r>
              <a:rPr lang="en-US" dirty="0">
                <a:latin typeface="Century Gothic" panose="020B0502020202020204" pitchFamily="34" charset="0"/>
                <a:cs typeface="Calibri" panose="020F0502020204030204" pitchFamily="34" charset="0"/>
              </a:rPr>
              <a:t>Co-director of the RISE Lab</a:t>
            </a:r>
            <a:br>
              <a:rPr lang="en-US" dirty="0">
                <a:latin typeface="Century Gothic" panose="020B0502020202020204" pitchFamily="34" charset="0"/>
                <a:cs typeface="Calibri" panose="020F0502020204030204" pitchFamily="34" charset="0"/>
              </a:rPr>
            </a:br>
            <a:r>
              <a:rPr kumimoji="0" lang="en-US" sz="2400" b="0" i="0" u="sng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entury Gothic" panose="020B0502020202020204" pitchFamily="34" charset="0"/>
                <a:cs typeface="Calibri" panose="020F0502020204030204" pitchFamily="34" charset="0"/>
              </a:rPr>
              <a:t>jegonzal@cs.berkeley.edu</a:t>
            </a:r>
            <a:endParaRPr kumimoji="0" lang="en-US" sz="2400" b="0" i="0" u="sng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entury Gothic" panose="020B050202020202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878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9704">
        <p159:morph option="byObject"/>
      </p:transition>
    </mc:Choice>
    <mc:Fallback xmlns="">
      <p:transition spd="slow" advTm="19704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ube 23">
            <a:extLst>
              <a:ext uri="{FF2B5EF4-FFF2-40B4-BE49-F238E27FC236}">
                <a16:creationId xmlns:a16="http://schemas.microsoft.com/office/drawing/2014/main" id="{B467FBC9-3428-1B49-AC24-6CAE54DB8B9C}"/>
              </a:ext>
            </a:extLst>
          </p:cNvPr>
          <p:cNvSpPr/>
          <p:nvPr/>
        </p:nvSpPr>
        <p:spPr>
          <a:xfrm>
            <a:off x="6434252" y="4131849"/>
            <a:ext cx="916745" cy="120634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224B0C-D16E-694E-85AE-B168A2898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MobileNet</a:t>
            </a:r>
            <a:r>
              <a:rPr lang="en-US" dirty="0"/>
              <a:t> Layer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854DC5-CB29-9244-88DB-19CD72507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27" y="1862666"/>
            <a:ext cx="2413694" cy="3132667"/>
          </a:xfrm>
          <a:prstGeom prst="rect">
            <a:avLst/>
          </a:prstGeom>
        </p:spPr>
      </p:pic>
      <p:sp>
        <p:nvSpPr>
          <p:cNvPr id="6" name="Cube 5">
            <a:extLst>
              <a:ext uri="{FF2B5EF4-FFF2-40B4-BE49-F238E27FC236}">
                <a16:creationId xmlns:a16="http://schemas.microsoft.com/office/drawing/2014/main" id="{5BEAE0BD-8EDB-954E-AA33-9A3AE9546416}"/>
              </a:ext>
            </a:extLst>
          </p:cNvPr>
          <p:cNvSpPr/>
          <p:nvPr/>
        </p:nvSpPr>
        <p:spPr>
          <a:xfrm>
            <a:off x="4517739" y="3128028"/>
            <a:ext cx="189414" cy="508000"/>
          </a:xfrm>
          <a:prstGeom prst="cube">
            <a:avLst>
              <a:gd name="adj" fmla="val 663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be 6">
            <a:extLst>
              <a:ext uri="{FF2B5EF4-FFF2-40B4-BE49-F238E27FC236}">
                <a16:creationId xmlns:a16="http://schemas.microsoft.com/office/drawing/2014/main" id="{E222C0DE-6392-5C46-A764-45EF0EEAA730}"/>
              </a:ext>
            </a:extLst>
          </p:cNvPr>
          <p:cNvSpPr/>
          <p:nvPr/>
        </p:nvSpPr>
        <p:spPr>
          <a:xfrm>
            <a:off x="4062329" y="1631816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CEE319-6BF8-2149-9314-1841CD727ADD}"/>
              </a:ext>
            </a:extLst>
          </p:cNvPr>
          <p:cNvSpPr txBox="1"/>
          <p:nvPr/>
        </p:nvSpPr>
        <p:spPr>
          <a:xfrm rot="16200000">
            <a:off x="3433584" y="346905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F28D23-2A75-5642-99AD-078938570D1D}"/>
              </a:ext>
            </a:extLst>
          </p:cNvPr>
          <p:cNvSpPr txBox="1"/>
          <p:nvPr/>
        </p:nvSpPr>
        <p:spPr>
          <a:xfrm rot="18794787">
            <a:off x="3922896" y="175882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7D0DB-9EFC-9542-8025-467E12D13590}"/>
              </a:ext>
            </a:extLst>
          </p:cNvPr>
          <p:cNvSpPr txBox="1"/>
          <p:nvPr/>
        </p:nvSpPr>
        <p:spPr>
          <a:xfrm>
            <a:off x="4456715" y="3015621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EEC9D5-582E-1143-9488-B221FE2F596B}"/>
              </a:ext>
            </a:extLst>
          </p:cNvPr>
          <p:cNvSpPr txBox="1"/>
          <p:nvPr/>
        </p:nvSpPr>
        <p:spPr>
          <a:xfrm>
            <a:off x="4412135" y="3320837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2" name="Connector 11">
            <a:extLst>
              <a:ext uri="{FF2B5EF4-FFF2-40B4-BE49-F238E27FC236}">
                <a16:creationId xmlns:a16="http://schemas.microsoft.com/office/drawing/2014/main" id="{FC5BB8F9-C5D2-2E48-BC09-261FCD6B76B6}"/>
              </a:ext>
            </a:extLst>
          </p:cNvPr>
          <p:cNvSpPr/>
          <p:nvPr/>
        </p:nvSpPr>
        <p:spPr>
          <a:xfrm>
            <a:off x="6747593" y="3339801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59A093B-4DB5-7B4B-B9F7-364C62340048}"/>
              </a:ext>
            </a:extLst>
          </p:cNvPr>
          <p:cNvSpPr/>
          <p:nvPr/>
        </p:nvSpPr>
        <p:spPr>
          <a:xfrm>
            <a:off x="4583692" y="3253236"/>
            <a:ext cx="2179608" cy="396815"/>
          </a:xfrm>
          <a:custGeom>
            <a:avLst/>
            <a:gdLst>
              <a:gd name="connsiteX0" fmla="*/ 11502 w 2179608"/>
              <a:gd name="connsiteY0" fmla="*/ 396815 h 396815"/>
              <a:gd name="connsiteX1" fmla="*/ 0 w 2179608"/>
              <a:gd name="connsiteY1" fmla="*/ 0 h 396815"/>
              <a:gd name="connsiteX2" fmla="*/ 2179608 w 2179608"/>
              <a:gd name="connsiteY2" fmla="*/ 120770 h 396815"/>
              <a:gd name="connsiteX3" fmla="*/ 11502 w 2179608"/>
              <a:gd name="connsiteY3" fmla="*/ 396815 h 396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9608" h="396815">
                <a:moveTo>
                  <a:pt x="11502" y="396815"/>
                </a:moveTo>
                <a:lnTo>
                  <a:pt x="0" y="0"/>
                </a:lnTo>
                <a:lnTo>
                  <a:pt x="2179608" y="120770"/>
                </a:lnTo>
                <a:lnTo>
                  <a:pt x="11502" y="396815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71ED03E7-495B-1C45-84D0-FDBC068BD6B7}"/>
              </a:ext>
            </a:extLst>
          </p:cNvPr>
          <p:cNvSpPr/>
          <p:nvPr/>
        </p:nvSpPr>
        <p:spPr>
          <a:xfrm>
            <a:off x="4583692" y="3138217"/>
            <a:ext cx="2168106" cy="230038"/>
          </a:xfrm>
          <a:custGeom>
            <a:avLst/>
            <a:gdLst>
              <a:gd name="connsiteX0" fmla="*/ 132272 w 2168106"/>
              <a:gd name="connsiteY0" fmla="*/ 0 h 230038"/>
              <a:gd name="connsiteX1" fmla="*/ 0 w 2168106"/>
              <a:gd name="connsiteY1" fmla="*/ 109268 h 230038"/>
              <a:gd name="connsiteX2" fmla="*/ 2168106 w 2168106"/>
              <a:gd name="connsiteY2" fmla="*/ 230038 h 230038"/>
              <a:gd name="connsiteX3" fmla="*/ 132272 w 2168106"/>
              <a:gd name="connsiteY3" fmla="*/ 0 h 2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106" h="230038">
                <a:moveTo>
                  <a:pt x="132272" y="0"/>
                </a:moveTo>
                <a:lnTo>
                  <a:pt x="0" y="109268"/>
                </a:lnTo>
                <a:lnTo>
                  <a:pt x="2168106" y="230038"/>
                </a:lnTo>
                <a:lnTo>
                  <a:pt x="132272" y="0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1D7B080D-91CD-B24B-B4C8-16A314130B79}"/>
              </a:ext>
            </a:extLst>
          </p:cNvPr>
          <p:cNvSpPr/>
          <p:nvPr/>
        </p:nvSpPr>
        <p:spPr>
          <a:xfrm>
            <a:off x="6287686" y="1630201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EC438AC-DCB5-BA44-8FC5-A1087ABEB409}"/>
              </a:ext>
            </a:extLst>
          </p:cNvPr>
          <p:cNvCxnSpPr>
            <a:stCxn id="7" idx="1"/>
            <a:endCxn id="7" idx="3"/>
          </p:cNvCxnSpPr>
          <p:nvPr/>
        </p:nvCxnSpPr>
        <p:spPr>
          <a:xfrm>
            <a:off x="4517921" y="2399120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A7959D2-7A99-2E4A-B36E-B377012A703E}"/>
              </a:ext>
            </a:extLst>
          </p:cNvPr>
          <p:cNvCxnSpPr/>
          <p:nvPr/>
        </p:nvCxnSpPr>
        <p:spPr>
          <a:xfrm>
            <a:off x="4583692" y="2397505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855119C-8BF0-FC42-9405-8E92D93089F9}"/>
              </a:ext>
            </a:extLst>
          </p:cNvPr>
          <p:cNvCxnSpPr>
            <a:cxnSpLocks/>
            <a:endCxn id="7" idx="1"/>
          </p:cNvCxnSpPr>
          <p:nvPr/>
        </p:nvCxnSpPr>
        <p:spPr>
          <a:xfrm flipH="1">
            <a:off x="4517921" y="1632089"/>
            <a:ext cx="686602" cy="76703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230EC43-2095-BD49-B0AE-979FC404ADF7}"/>
              </a:ext>
            </a:extLst>
          </p:cNvPr>
          <p:cNvCxnSpPr>
            <a:cxnSpLocks/>
          </p:cNvCxnSpPr>
          <p:nvPr/>
        </p:nvCxnSpPr>
        <p:spPr>
          <a:xfrm flipH="1">
            <a:off x="4594459" y="1630474"/>
            <a:ext cx="675836" cy="76639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F2AAE9A-F622-5940-AE3C-2E503313967A}"/>
              </a:ext>
            </a:extLst>
          </p:cNvPr>
          <p:cNvCxnSpPr/>
          <p:nvPr/>
        </p:nvCxnSpPr>
        <p:spPr>
          <a:xfrm>
            <a:off x="6724131" y="2402182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8FF8BC4-BA05-3E47-8BCA-E7291B70F19E}"/>
              </a:ext>
            </a:extLst>
          </p:cNvPr>
          <p:cNvCxnSpPr/>
          <p:nvPr/>
        </p:nvCxnSpPr>
        <p:spPr>
          <a:xfrm>
            <a:off x="6789902" y="2400567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3B52AF-718D-D24A-B285-AF111C6953C9}"/>
              </a:ext>
            </a:extLst>
          </p:cNvPr>
          <p:cNvCxnSpPr>
            <a:cxnSpLocks/>
          </p:cNvCxnSpPr>
          <p:nvPr/>
        </p:nvCxnSpPr>
        <p:spPr>
          <a:xfrm flipH="1">
            <a:off x="6724131" y="1635151"/>
            <a:ext cx="686602" cy="76703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33E10BE-445C-1245-9593-AD1711AAB57A}"/>
              </a:ext>
            </a:extLst>
          </p:cNvPr>
          <p:cNvCxnSpPr>
            <a:cxnSpLocks/>
          </p:cNvCxnSpPr>
          <p:nvPr/>
        </p:nvCxnSpPr>
        <p:spPr>
          <a:xfrm flipH="1">
            <a:off x="6800669" y="1633536"/>
            <a:ext cx="675836" cy="76639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E45774F-AD9B-0D46-A54D-2935B56827CC}"/>
              </a:ext>
            </a:extLst>
          </p:cNvPr>
          <p:cNvSpPr txBox="1"/>
          <p:nvPr/>
        </p:nvSpPr>
        <p:spPr>
          <a:xfrm>
            <a:off x="7167648" y="3932947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245E5ED-7054-5148-AAEA-E783A2C137BC}"/>
              </a:ext>
            </a:extLst>
          </p:cNvPr>
          <p:cNvSpPr txBox="1"/>
          <p:nvPr/>
        </p:nvSpPr>
        <p:spPr>
          <a:xfrm>
            <a:off x="7141148" y="4096286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31" name="Connector 30">
            <a:extLst>
              <a:ext uri="{FF2B5EF4-FFF2-40B4-BE49-F238E27FC236}">
                <a16:creationId xmlns:a16="http://schemas.microsoft.com/office/drawing/2014/main" id="{2A7D6684-2B68-8C49-8F53-9F0FEAA0B192}"/>
              </a:ext>
            </a:extLst>
          </p:cNvPr>
          <p:cNvSpPr/>
          <p:nvPr/>
        </p:nvSpPr>
        <p:spPr>
          <a:xfrm>
            <a:off x="9459584" y="4157787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0EF3B44-69E7-3841-B42C-387503CA1D48}"/>
              </a:ext>
            </a:extLst>
          </p:cNvPr>
          <p:cNvCxnSpPr/>
          <p:nvPr/>
        </p:nvCxnSpPr>
        <p:spPr>
          <a:xfrm>
            <a:off x="7350997" y="4194557"/>
            <a:ext cx="21040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6" name="Cube 35">
            <a:extLst>
              <a:ext uri="{FF2B5EF4-FFF2-40B4-BE49-F238E27FC236}">
                <a16:creationId xmlns:a16="http://schemas.microsoft.com/office/drawing/2014/main" id="{C7727C2D-45C7-E244-BCA9-4DD2529C5751}"/>
              </a:ext>
            </a:extLst>
          </p:cNvPr>
          <p:cNvSpPr/>
          <p:nvPr/>
        </p:nvSpPr>
        <p:spPr>
          <a:xfrm>
            <a:off x="8678289" y="1624852"/>
            <a:ext cx="2437686" cy="3256767"/>
          </a:xfrm>
          <a:prstGeom prst="cube">
            <a:avLst>
              <a:gd name="adj" fmla="val 31305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717ACC-4162-FA4B-A9CD-B0675C32068A}"/>
              </a:ext>
            </a:extLst>
          </p:cNvPr>
          <p:cNvSpPr txBox="1"/>
          <p:nvPr/>
        </p:nvSpPr>
        <p:spPr>
          <a:xfrm>
            <a:off x="4869807" y="4602188"/>
            <a:ext cx="161614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Spatial</a:t>
            </a:r>
          </a:p>
          <a:p>
            <a:pPr algn="ctr"/>
            <a:r>
              <a:rPr lang="en-US" dirty="0"/>
              <a:t>Aggregation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90A2CE-7BDD-554B-ABB6-4071649792EC}"/>
              </a:ext>
            </a:extLst>
          </p:cNvPr>
          <p:cNvSpPr txBox="1"/>
          <p:nvPr/>
        </p:nvSpPr>
        <p:spPr>
          <a:xfrm>
            <a:off x="7249385" y="4602187"/>
            <a:ext cx="161614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Channel</a:t>
            </a:r>
          </a:p>
          <a:p>
            <a:pPr algn="ctr"/>
            <a:r>
              <a:rPr lang="en-US" dirty="0"/>
              <a:t>Aggregation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E9A3F4C-985D-A040-9E99-751EC2372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931" y="5711113"/>
            <a:ext cx="4279900" cy="4699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10CCDE7-1B49-9741-85FA-42B3E244C246}"/>
              </a:ext>
            </a:extLst>
          </p:cNvPr>
          <p:cNvSpPr txBox="1"/>
          <p:nvPr/>
        </p:nvSpPr>
        <p:spPr>
          <a:xfrm>
            <a:off x="743665" y="5770979"/>
            <a:ext cx="252825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Cost: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78425D3-3223-8342-A8E4-3152C238C30F}"/>
              </a:ext>
            </a:extLst>
          </p:cNvPr>
          <p:cNvCxnSpPr>
            <a:cxnSpLocks/>
            <a:stCxn id="37" idx="2"/>
            <a:endCxn id="43" idx="1"/>
          </p:cNvCxnSpPr>
          <p:nvPr/>
        </p:nvCxnSpPr>
        <p:spPr>
          <a:xfrm>
            <a:off x="5677881" y="5248519"/>
            <a:ext cx="638664" cy="313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Left Brace 42">
            <a:extLst>
              <a:ext uri="{FF2B5EF4-FFF2-40B4-BE49-F238E27FC236}">
                <a16:creationId xmlns:a16="http://schemas.microsoft.com/office/drawing/2014/main" id="{C0AFF378-C746-B949-B701-63799E09EB0C}"/>
              </a:ext>
            </a:extLst>
          </p:cNvPr>
          <p:cNvSpPr/>
          <p:nvPr/>
        </p:nvSpPr>
        <p:spPr>
          <a:xfrm rot="5400000">
            <a:off x="6213400" y="5217959"/>
            <a:ext cx="206291" cy="89348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922E55A-75D4-F545-9089-E2EB7F790700}"/>
              </a:ext>
            </a:extLst>
          </p:cNvPr>
          <p:cNvCxnSpPr>
            <a:cxnSpLocks/>
            <a:stCxn id="38" idx="2"/>
            <a:endCxn id="46" idx="1"/>
          </p:cNvCxnSpPr>
          <p:nvPr/>
        </p:nvCxnSpPr>
        <p:spPr>
          <a:xfrm flipH="1">
            <a:off x="7431930" y="5248518"/>
            <a:ext cx="625529" cy="313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Left Brace 45">
            <a:extLst>
              <a:ext uri="{FF2B5EF4-FFF2-40B4-BE49-F238E27FC236}">
                <a16:creationId xmlns:a16="http://schemas.microsoft.com/office/drawing/2014/main" id="{A671EDAA-4C83-4140-8FF1-D68E53DA4A43}"/>
              </a:ext>
            </a:extLst>
          </p:cNvPr>
          <p:cNvSpPr/>
          <p:nvPr/>
        </p:nvSpPr>
        <p:spPr>
          <a:xfrm rot="5400000">
            <a:off x="7328785" y="5443230"/>
            <a:ext cx="206291" cy="44294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44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122E5-04C0-AA42-9F3B-099222B03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 from </a:t>
            </a:r>
            <a:r>
              <a:rPr lang="en-US" dirty="0" err="1"/>
              <a:t>MobileNet</a:t>
            </a:r>
            <a:r>
              <a:rPr lang="en-US" dirty="0"/>
              <a:t>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012A2-841D-224F-BE58-3B71FF6BC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9"/>
          </a:xfrm>
        </p:spPr>
        <p:txBody>
          <a:bodyPr/>
          <a:lstStyle/>
          <a:p>
            <a:pPr marL="14287" indent="0">
              <a:buNone/>
            </a:pPr>
            <a:r>
              <a:rPr lang="en-US" i="1" dirty="0"/>
              <a:t>“</a:t>
            </a:r>
            <a:r>
              <a:rPr lang="en-US" i="1" dirty="0" err="1"/>
              <a:t>MobileNet</a:t>
            </a:r>
            <a:r>
              <a:rPr lang="en-US" i="1" dirty="0"/>
              <a:t> spends 95% of it’s computation time in 1x1 convolutions which also has 75% of the parameters as can be seen in Table 2.” </a:t>
            </a:r>
          </a:p>
          <a:p>
            <a:r>
              <a:rPr lang="en-US" dirty="0"/>
              <a:t>Idea, eliminate the 1x1 conv but still achieve mixing of channel information?</a:t>
            </a:r>
          </a:p>
          <a:p>
            <a:pPr lvl="1"/>
            <a:r>
              <a:rPr lang="en-US" dirty="0"/>
              <a:t>Pointwise (1x1) </a:t>
            </a:r>
            <a:r>
              <a:rPr lang="en-US" b="1" dirty="0"/>
              <a:t>Group</a:t>
            </a:r>
            <a:r>
              <a:rPr lang="en-US" dirty="0"/>
              <a:t> Convolution</a:t>
            </a:r>
          </a:p>
          <a:p>
            <a:pPr lvl="1"/>
            <a:r>
              <a:rPr lang="en-US" b="1" dirty="0"/>
              <a:t>Channel Shuffle</a:t>
            </a:r>
          </a:p>
        </p:txBody>
      </p:sp>
    </p:spTree>
    <p:extLst>
      <p:ext uri="{BB962C8B-B14F-4D97-AF65-F5344CB8AC3E}">
        <p14:creationId xmlns:p14="http://schemas.microsoft.com/office/powerpoint/2010/main" val="1957407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0845-CDE6-F049-8086-14C6F969B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Convolution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CCCDE33C-015F-B44B-8787-C4DA8568B3CA}"/>
              </a:ext>
            </a:extLst>
          </p:cNvPr>
          <p:cNvSpPr/>
          <p:nvPr/>
        </p:nvSpPr>
        <p:spPr>
          <a:xfrm>
            <a:off x="1153256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0577D-7236-294A-9673-3332E1024578}"/>
              </a:ext>
            </a:extLst>
          </p:cNvPr>
          <p:cNvSpPr txBox="1"/>
          <p:nvPr/>
        </p:nvSpPr>
        <p:spPr>
          <a:xfrm rot="16200000">
            <a:off x="537984" y="381057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4EBA03-CA8E-6147-9BEC-B6938B369BCA}"/>
              </a:ext>
            </a:extLst>
          </p:cNvPr>
          <p:cNvSpPr txBox="1"/>
          <p:nvPr/>
        </p:nvSpPr>
        <p:spPr>
          <a:xfrm rot="18794787">
            <a:off x="1027296" y="210034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873611-9A60-1240-A5F7-28B04E2EE318}"/>
              </a:ext>
            </a:extLst>
          </p:cNvPr>
          <p:cNvSpPr txBox="1"/>
          <p:nvPr/>
        </p:nvSpPr>
        <p:spPr>
          <a:xfrm>
            <a:off x="1235769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7EED9A-B104-FE4A-9E0F-FCD4D47554C7}"/>
              </a:ext>
            </a:extLst>
          </p:cNvPr>
          <p:cNvSpPr/>
          <p:nvPr/>
        </p:nvSpPr>
        <p:spPr>
          <a:xfrm>
            <a:off x="1182404" y="5489105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Input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1468D5-CD43-E24C-8D14-013EC8EC9ADD}"/>
              </a:ext>
            </a:extLst>
          </p:cNvPr>
          <p:cNvSpPr txBox="1"/>
          <p:nvPr/>
        </p:nvSpPr>
        <p:spPr>
          <a:xfrm>
            <a:off x="4101766" y="5285710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471E50-861C-4D4E-9853-97959C11C38F}"/>
              </a:ext>
            </a:extLst>
          </p:cNvPr>
          <p:cNvSpPr/>
          <p:nvPr/>
        </p:nvSpPr>
        <p:spPr>
          <a:xfrm>
            <a:off x="4085979" y="5575000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Output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EE778F09-9D0E-3043-9E1A-1F156CCC0F12}"/>
              </a:ext>
            </a:extLst>
          </p:cNvPr>
          <p:cNvSpPr/>
          <p:nvPr/>
        </p:nvSpPr>
        <p:spPr>
          <a:xfrm>
            <a:off x="1596568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42702C2F-50E3-DD45-934D-7AAD2A15D2A3}"/>
              </a:ext>
            </a:extLst>
          </p:cNvPr>
          <p:cNvSpPr/>
          <p:nvPr/>
        </p:nvSpPr>
        <p:spPr>
          <a:xfrm>
            <a:off x="2536472" y="3132674"/>
            <a:ext cx="475721" cy="497909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0749152-394B-8B48-9425-23862C5EBE02}"/>
              </a:ext>
            </a:extLst>
          </p:cNvPr>
          <p:cNvSpPr/>
          <p:nvPr/>
        </p:nvSpPr>
        <p:spPr>
          <a:xfrm>
            <a:off x="2039880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6">
              <a:alpha val="66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8009404-F663-134A-B6DB-EAA34F20B8A0}"/>
              </a:ext>
            </a:extLst>
          </p:cNvPr>
          <p:cNvSpPr/>
          <p:nvPr/>
        </p:nvSpPr>
        <p:spPr>
          <a:xfrm>
            <a:off x="2858820" y="3130491"/>
            <a:ext cx="123825" cy="508000"/>
          </a:xfrm>
          <a:custGeom>
            <a:avLst/>
            <a:gdLst>
              <a:gd name="connsiteX0" fmla="*/ 3175 w 123825"/>
              <a:gd name="connsiteY0" fmla="*/ 508000 h 508000"/>
              <a:gd name="connsiteX1" fmla="*/ 0 w 123825"/>
              <a:gd name="connsiteY1" fmla="*/ 104775 h 508000"/>
              <a:gd name="connsiteX2" fmla="*/ 120650 w 123825"/>
              <a:gd name="connsiteY2" fmla="*/ 0 h 508000"/>
              <a:gd name="connsiteX3" fmla="*/ 123825 w 123825"/>
              <a:gd name="connsiteY3" fmla="*/ 400050 h 508000"/>
              <a:gd name="connsiteX4" fmla="*/ 3175 w 123825"/>
              <a:gd name="connsiteY4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25" h="508000">
                <a:moveTo>
                  <a:pt x="3175" y="508000"/>
                </a:moveTo>
                <a:cubicBezTo>
                  <a:pt x="2117" y="373592"/>
                  <a:pt x="1058" y="239183"/>
                  <a:pt x="0" y="104775"/>
                </a:cubicBezTo>
                <a:lnTo>
                  <a:pt x="120650" y="0"/>
                </a:lnTo>
                <a:cubicBezTo>
                  <a:pt x="121708" y="133350"/>
                  <a:pt x="122767" y="266700"/>
                  <a:pt x="123825" y="400050"/>
                </a:cubicBezTo>
                <a:lnTo>
                  <a:pt x="3175" y="5080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6233F5-1F23-7341-9109-9F3EDBD15B69}"/>
              </a:ext>
            </a:extLst>
          </p:cNvPr>
          <p:cNvSpPr txBox="1"/>
          <p:nvPr/>
        </p:nvSpPr>
        <p:spPr>
          <a:xfrm>
            <a:off x="2719143" y="2996153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BFC8E-CA24-3845-A5C6-D4CF242B9800}"/>
              </a:ext>
            </a:extLst>
          </p:cNvPr>
          <p:cNvSpPr txBox="1"/>
          <p:nvPr/>
        </p:nvSpPr>
        <p:spPr>
          <a:xfrm>
            <a:off x="2640917" y="3307516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B837EB5-AEE5-F947-851E-93A70380BA12}"/>
              </a:ext>
            </a:extLst>
          </p:cNvPr>
          <p:cNvGrpSpPr/>
          <p:nvPr/>
        </p:nvGrpSpPr>
        <p:grpSpPr>
          <a:xfrm>
            <a:off x="2846120" y="3118749"/>
            <a:ext cx="2760792" cy="511834"/>
            <a:chOff x="2846120" y="3118749"/>
            <a:chExt cx="2179608" cy="511834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EA952A8-2AA9-3147-A96C-729E32F6E895}"/>
                </a:ext>
              </a:extLst>
            </p:cNvPr>
            <p:cNvSpPr/>
            <p:nvPr/>
          </p:nvSpPr>
          <p:spPr>
            <a:xfrm>
              <a:off x="2846120" y="3233768"/>
              <a:ext cx="2179608" cy="396815"/>
            </a:xfrm>
            <a:custGeom>
              <a:avLst/>
              <a:gdLst>
                <a:gd name="connsiteX0" fmla="*/ 11502 w 2179608"/>
                <a:gd name="connsiteY0" fmla="*/ 396815 h 396815"/>
                <a:gd name="connsiteX1" fmla="*/ 0 w 2179608"/>
                <a:gd name="connsiteY1" fmla="*/ 0 h 396815"/>
                <a:gd name="connsiteX2" fmla="*/ 2179608 w 2179608"/>
                <a:gd name="connsiteY2" fmla="*/ 120770 h 396815"/>
                <a:gd name="connsiteX3" fmla="*/ 11502 w 2179608"/>
                <a:gd name="connsiteY3" fmla="*/ 396815 h 39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79608" h="396815">
                  <a:moveTo>
                    <a:pt x="11502" y="396815"/>
                  </a:moveTo>
                  <a:lnTo>
                    <a:pt x="0" y="0"/>
                  </a:lnTo>
                  <a:lnTo>
                    <a:pt x="2179608" y="120770"/>
                  </a:lnTo>
                  <a:lnTo>
                    <a:pt x="11502" y="396815"/>
                  </a:lnTo>
                  <a:close/>
                </a:path>
              </a:pathLst>
            </a:custGeom>
            <a:solidFill>
              <a:schemeClr val="accent4">
                <a:alpha val="81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B0226A4-FD8B-7F40-BA76-BAEADB078136}"/>
                </a:ext>
              </a:extLst>
            </p:cNvPr>
            <p:cNvSpPr/>
            <p:nvPr/>
          </p:nvSpPr>
          <p:spPr>
            <a:xfrm>
              <a:off x="2846120" y="3118749"/>
              <a:ext cx="2168106" cy="230038"/>
            </a:xfrm>
            <a:custGeom>
              <a:avLst/>
              <a:gdLst>
                <a:gd name="connsiteX0" fmla="*/ 132272 w 2168106"/>
                <a:gd name="connsiteY0" fmla="*/ 0 h 230038"/>
                <a:gd name="connsiteX1" fmla="*/ 0 w 2168106"/>
                <a:gd name="connsiteY1" fmla="*/ 109268 h 230038"/>
                <a:gd name="connsiteX2" fmla="*/ 2168106 w 2168106"/>
                <a:gd name="connsiteY2" fmla="*/ 230038 h 230038"/>
                <a:gd name="connsiteX3" fmla="*/ 132272 w 2168106"/>
                <a:gd name="connsiteY3" fmla="*/ 0 h 230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8106" h="230038">
                  <a:moveTo>
                    <a:pt x="132272" y="0"/>
                  </a:moveTo>
                  <a:lnTo>
                    <a:pt x="0" y="109268"/>
                  </a:lnTo>
                  <a:lnTo>
                    <a:pt x="2168106" y="230038"/>
                  </a:lnTo>
                  <a:lnTo>
                    <a:pt x="132272" y="0"/>
                  </a:lnTo>
                  <a:close/>
                </a:path>
              </a:pathLst>
            </a:custGeom>
            <a:solidFill>
              <a:schemeClr val="accent4">
                <a:alpha val="81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Cube 28">
            <a:extLst>
              <a:ext uri="{FF2B5EF4-FFF2-40B4-BE49-F238E27FC236}">
                <a16:creationId xmlns:a16="http://schemas.microsoft.com/office/drawing/2014/main" id="{AC1571FF-771D-6B4E-8304-DAE7F15015C0}"/>
              </a:ext>
            </a:extLst>
          </p:cNvPr>
          <p:cNvSpPr/>
          <p:nvPr/>
        </p:nvSpPr>
        <p:spPr>
          <a:xfrm>
            <a:off x="3935924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ED006735-F79B-9F4D-81F1-6DF050E2004A}"/>
              </a:ext>
            </a:extLst>
          </p:cNvPr>
          <p:cNvSpPr/>
          <p:nvPr/>
        </p:nvSpPr>
        <p:spPr>
          <a:xfrm>
            <a:off x="4379236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FC0FDA19-D4D2-F444-89DF-37F19E139404}"/>
              </a:ext>
            </a:extLst>
          </p:cNvPr>
          <p:cNvSpPr/>
          <p:nvPr/>
        </p:nvSpPr>
        <p:spPr>
          <a:xfrm>
            <a:off x="4822548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6">
              <a:alpha val="66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nector 11">
            <a:extLst>
              <a:ext uri="{FF2B5EF4-FFF2-40B4-BE49-F238E27FC236}">
                <a16:creationId xmlns:a16="http://schemas.microsoft.com/office/drawing/2014/main" id="{9A13CDAE-F931-A247-B550-7A7293C4A98B}"/>
              </a:ext>
            </a:extLst>
          </p:cNvPr>
          <p:cNvSpPr/>
          <p:nvPr/>
        </p:nvSpPr>
        <p:spPr>
          <a:xfrm>
            <a:off x="5636321" y="3320333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E07CCE-D44B-9F47-A587-A7DD2EB7CF6A}"/>
              </a:ext>
            </a:extLst>
          </p:cNvPr>
          <p:cNvSpPr txBox="1"/>
          <p:nvPr/>
        </p:nvSpPr>
        <p:spPr>
          <a:xfrm>
            <a:off x="2167069" y="1616662"/>
            <a:ext cx="94769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groups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25978D9-A227-E743-A601-8EF085053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722" y="872186"/>
            <a:ext cx="5534725" cy="325676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64CE483-42AE-DD47-B287-A01670505279}"/>
              </a:ext>
            </a:extLst>
          </p:cNvPr>
          <p:cNvSpPr txBox="1"/>
          <p:nvPr/>
        </p:nvSpPr>
        <p:spPr>
          <a:xfrm>
            <a:off x="6771543" y="245905"/>
            <a:ext cx="4582257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Used in </a:t>
            </a:r>
            <a:r>
              <a:rPr lang="en-US" dirty="0" err="1"/>
              <a:t>AlexNet</a:t>
            </a:r>
            <a:r>
              <a:rPr lang="en-US" dirty="0"/>
              <a:t> to partition model across machines.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7D4B56-10FE-8D4E-BF66-D96C86B4AF2D}"/>
              </a:ext>
            </a:extLst>
          </p:cNvPr>
          <p:cNvSpPr txBox="1"/>
          <p:nvPr/>
        </p:nvSpPr>
        <p:spPr>
          <a:xfrm>
            <a:off x="6441280" y="4032637"/>
            <a:ext cx="32896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Complexity: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91151B-0DE8-8749-8691-F188354DE7A9}"/>
              </a:ext>
            </a:extLst>
          </p:cNvPr>
          <p:cNvSpPr txBox="1"/>
          <p:nvPr/>
        </p:nvSpPr>
        <p:spPr>
          <a:xfrm>
            <a:off x="6441280" y="5159168"/>
            <a:ext cx="4757111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Combines </a:t>
            </a:r>
            <a:r>
              <a:rPr lang="en-US" b="1" dirty="0"/>
              <a:t>some</a:t>
            </a:r>
            <a:r>
              <a:rPr lang="en-US" dirty="0"/>
              <a:t> information </a:t>
            </a:r>
            <a:r>
              <a:rPr lang="en-US" b="1" dirty="0"/>
              <a:t>across space</a:t>
            </a:r>
            <a:r>
              <a:rPr lang="en-US" dirty="0"/>
              <a:t> and </a:t>
            </a:r>
            <a:r>
              <a:rPr lang="en-US" b="1" dirty="0"/>
              <a:t>across channels.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F062E48-23B1-9F4D-904B-47E961AED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1428" y="4520284"/>
            <a:ext cx="4622800" cy="46990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5449CD3-810A-774E-ABFA-39F4735E1C73}"/>
              </a:ext>
            </a:extLst>
          </p:cNvPr>
          <p:cNvSpPr txBox="1"/>
          <p:nvPr/>
        </p:nvSpPr>
        <p:spPr>
          <a:xfrm>
            <a:off x="6441280" y="6036665"/>
            <a:ext cx="531908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Can we apply to 1x1 (pointwise) convolution?</a:t>
            </a:r>
          </a:p>
        </p:txBody>
      </p:sp>
    </p:spTree>
    <p:extLst>
      <p:ext uri="{BB962C8B-B14F-4D97-AF65-F5344CB8AC3E}">
        <p14:creationId xmlns:p14="http://schemas.microsoft.com/office/powerpoint/2010/main" val="263606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0845-CDE6-F049-8086-14C6F969B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Pointwise (1x1) Group Convolution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CCCDE33C-015F-B44B-8787-C4DA8568B3CA}"/>
              </a:ext>
            </a:extLst>
          </p:cNvPr>
          <p:cNvSpPr/>
          <p:nvPr/>
        </p:nvSpPr>
        <p:spPr>
          <a:xfrm>
            <a:off x="1153256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0577D-7236-294A-9673-3332E1024578}"/>
              </a:ext>
            </a:extLst>
          </p:cNvPr>
          <p:cNvSpPr txBox="1"/>
          <p:nvPr/>
        </p:nvSpPr>
        <p:spPr>
          <a:xfrm rot="16200000">
            <a:off x="537984" y="381057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4EBA03-CA8E-6147-9BEC-B6938B369BCA}"/>
              </a:ext>
            </a:extLst>
          </p:cNvPr>
          <p:cNvSpPr txBox="1"/>
          <p:nvPr/>
        </p:nvSpPr>
        <p:spPr>
          <a:xfrm rot="18794787">
            <a:off x="1027296" y="210034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873611-9A60-1240-A5F7-28B04E2EE318}"/>
              </a:ext>
            </a:extLst>
          </p:cNvPr>
          <p:cNvSpPr txBox="1"/>
          <p:nvPr/>
        </p:nvSpPr>
        <p:spPr>
          <a:xfrm>
            <a:off x="1235769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27EED9A-B104-FE4A-9E0F-FCD4D47554C7}"/>
              </a:ext>
            </a:extLst>
          </p:cNvPr>
          <p:cNvSpPr/>
          <p:nvPr/>
        </p:nvSpPr>
        <p:spPr>
          <a:xfrm>
            <a:off x="1182404" y="5489105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Input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11468D5-CD43-E24C-8D14-013EC8EC9ADD}"/>
              </a:ext>
            </a:extLst>
          </p:cNvPr>
          <p:cNvSpPr txBox="1"/>
          <p:nvPr/>
        </p:nvSpPr>
        <p:spPr>
          <a:xfrm>
            <a:off x="4101766" y="5285710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471E50-861C-4D4E-9853-97959C11C38F}"/>
              </a:ext>
            </a:extLst>
          </p:cNvPr>
          <p:cNvSpPr/>
          <p:nvPr/>
        </p:nvSpPr>
        <p:spPr>
          <a:xfrm>
            <a:off x="4085979" y="5575000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Output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EE778F09-9D0E-3043-9E1A-1F156CCC0F12}"/>
              </a:ext>
            </a:extLst>
          </p:cNvPr>
          <p:cNvSpPr/>
          <p:nvPr/>
        </p:nvSpPr>
        <p:spPr>
          <a:xfrm>
            <a:off x="1596568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42702C2F-50E3-DD45-934D-7AAD2A15D2A3}"/>
              </a:ext>
            </a:extLst>
          </p:cNvPr>
          <p:cNvSpPr/>
          <p:nvPr/>
        </p:nvSpPr>
        <p:spPr>
          <a:xfrm>
            <a:off x="2595197" y="3281981"/>
            <a:ext cx="378248" cy="157580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0749152-394B-8B48-9425-23862C5EBE02}"/>
              </a:ext>
            </a:extLst>
          </p:cNvPr>
          <p:cNvSpPr/>
          <p:nvPr/>
        </p:nvSpPr>
        <p:spPr>
          <a:xfrm>
            <a:off x="2039880" y="2002200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6">
              <a:alpha val="66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6233F5-1F23-7341-9109-9F3EDBD15B69}"/>
              </a:ext>
            </a:extLst>
          </p:cNvPr>
          <p:cNvSpPr txBox="1"/>
          <p:nvPr/>
        </p:nvSpPr>
        <p:spPr>
          <a:xfrm>
            <a:off x="2813681" y="3082053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4BFC8E-CA24-3845-A5C6-D4CF242B9800}"/>
              </a:ext>
            </a:extLst>
          </p:cNvPr>
          <p:cNvSpPr txBox="1"/>
          <p:nvPr/>
        </p:nvSpPr>
        <p:spPr>
          <a:xfrm>
            <a:off x="2749760" y="3229966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29" name="Cube 28">
            <a:extLst>
              <a:ext uri="{FF2B5EF4-FFF2-40B4-BE49-F238E27FC236}">
                <a16:creationId xmlns:a16="http://schemas.microsoft.com/office/drawing/2014/main" id="{AC1571FF-771D-6B4E-8304-DAE7F15015C0}"/>
              </a:ext>
            </a:extLst>
          </p:cNvPr>
          <p:cNvSpPr/>
          <p:nvPr/>
        </p:nvSpPr>
        <p:spPr>
          <a:xfrm>
            <a:off x="3935924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ED006735-F79B-9F4D-81F1-6DF050E2004A}"/>
              </a:ext>
            </a:extLst>
          </p:cNvPr>
          <p:cNvSpPr/>
          <p:nvPr/>
        </p:nvSpPr>
        <p:spPr>
          <a:xfrm>
            <a:off x="4379236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FC0FDA19-D4D2-F444-89DF-37F19E139404}"/>
              </a:ext>
            </a:extLst>
          </p:cNvPr>
          <p:cNvSpPr/>
          <p:nvPr/>
        </p:nvSpPr>
        <p:spPr>
          <a:xfrm>
            <a:off x="4822548" y="2030654"/>
            <a:ext cx="1227676" cy="3256767"/>
          </a:xfrm>
          <a:prstGeom prst="cube">
            <a:avLst>
              <a:gd name="adj" fmla="val 67202"/>
            </a:avLst>
          </a:prstGeom>
          <a:solidFill>
            <a:schemeClr val="accent6">
              <a:alpha val="66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nector 11">
            <a:extLst>
              <a:ext uri="{FF2B5EF4-FFF2-40B4-BE49-F238E27FC236}">
                <a16:creationId xmlns:a16="http://schemas.microsoft.com/office/drawing/2014/main" id="{9A13CDAE-F931-A247-B550-7A7293C4A98B}"/>
              </a:ext>
            </a:extLst>
          </p:cNvPr>
          <p:cNvSpPr/>
          <p:nvPr/>
        </p:nvSpPr>
        <p:spPr>
          <a:xfrm>
            <a:off x="5636321" y="3320333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E07CCE-D44B-9F47-A587-A7DD2EB7CF6A}"/>
              </a:ext>
            </a:extLst>
          </p:cNvPr>
          <p:cNvSpPr txBox="1"/>
          <p:nvPr/>
        </p:nvSpPr>
        <p:spPr>
          <a:xfrm>
            <a:off x="2167069" y="1616662"/>
            <a:ext cx="94769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groups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7D4B56-10FE-8D4E-BF66-D96C86B4AF2D}"/>
              </a:ext>
            </a:extLst>
          </p:cNvPr>
          <p:cNvSpPr txBox="1"/>
          <p:nvPr/>
        </p:nvSpPr>
        <p:spPr>
          <a:xfrm>
            <a:off x="6307120" y="1461572"/>
            <a:ext cx="32896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Complexity: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091151B-0DE8-8749-8691-F188354DE7A9}"/>
              </a:ext>
            </a:extLst>
          </p:cNvPr>
          <p:cNvSpPr txBox="1"/>
          <p:nvPr/>
        </p:nvSpPr>
        <p:spPr>
          <a:xfrm>
            <a:off x="6307120" y="2588103"/>
            <a:ext cx="4757111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Combines </a:t>
            </a:r>
            <a:r>
              <a:rPr lang="en-US" b="1" dirty="0"/>
              <a:t>some</a:t>
            </a:r>
            <a:r>
              <a:rPr lang="en-US" dirty="0"/>
              <a:t> information </a:t>
            </a:r>
            <a:r>
              <a:rPr lang="en-US" b="1" dirty="0"/>
              <a:t>across channels.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559E0C-6B01-C142-8252-9D4E08B34F0F}"/>
              </a:ext>
            </a:extLst>
          </p:cNvPr>
          <p:cNvCxnSpPr>
            <a:cxnSpLocks/>
            <a:stCxn id="4" idx="5"/>
            <a:endCxn id="12" idx="2"/>
          </p:cNvCxnSpPr>
          <p:nvPr/>
        </p:nvCxnSpPr>
        <p:spPr>
          <a:xfrm>
            <a:off x="2973445" y="3343663"/>
            <a:ext cx="2662876" cy="87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4D8243F0-CFEC-E74E-A0EE-2BB737C19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699" y="1974553"/>
            <a:ext cx="3416300" cy="4699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CDEE45E-655F-2747-8FE9-0F891414EDA7}"/>
              </a:ext>
            </a:extLst>
          </p:cNvPr>
          <p:cNvSpPr txBox="1"/>
          <p:nvPr/>
        </p:nvSpPr>
        <p:spPr>
          <a:xfrm>
            <a:off x="6304689" y="3343663"/>
            <a:ext cx="2997732" cy="92333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i="1" dirty="0"/>
              <a:t>Issue: </a:t>
            </a:r>
            <a:r>
              <a:rPr lang="en-US" dirty="0"/>
              <a:t>If applied repeatedly channel remain independent.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CA3B600-939B-A94C-9A54-0ED64BDFC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1080" y="3384490"/>
            <a:ext cx="3112672" cy="315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5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2799-8271-8D4C-9B3A-725EEC8D2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Channel Shuffle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D78B9-902A-3742-8FC5-CFE7A9040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Permute channels between</a:t>
            </a:r>
            <a:br>
              <a:rPr lang="en-US" dirty="0"/>
            </a:br>
            <a:r>
              <a:rPr lang="en-US" dirty="0"/>
              <a:t>group convolution stages</a:t>
            </a:r>
          </a:p>
          <a:p>
            <a:pPr lvl="1"/>
            <a:r>
              <a:rPr lang="en-US" dirty="0"/>
              <a:t>Each group should get a channel</a:t>
            </a:r>
            <a:br>
              <a:rPr lang="en-US" dirty="0"/>
            </a:br>
            <a:r>
              <a:rPr lang="en-US" dirty="0"/>
              <a:t>from each of the previous groups.</a:t>
            </a:r>
          </a:p>
          <a:p>
            <a:r>
              <a:rPr lang="en-US" dirty="0"/>
              <a:t>No arithmetic operations but does</a:t>
            </a:r>
            <a:br>
              <a:rPr lang="en-US" dirty="0"/>
            </a:br>
            <a:r>
              <a:rPr lang="en-US" dirty="0"/>
              <a:t>require data movement</a:t>
            </a:r>
          </a:p>
          <a:p>
            <a:pPr lvl="1"/>
            <a:r>
              <a:rPr lang="en-US" dirty="0"/>
              <a:t>Good or bad for hardware?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BBF540-5EE9-DB4C-87C6-0D934883D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6714" y="1825625"/>
            <a:ext cx="4616823" cy="42046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F9B6E6-D407-9042-A5EC-0CA561E6BAD5}"/>
              </a:ext>
            </a:extLst>
          </p:cNvPr>
          <p:cNvSpPr txBox="1"/>
          <p:nvPr/>
        </p:nvSpPr>
        <p:spPr>
          <a:xfrm>
            <a:off x="8017329" y="2987714"/>
            <a:ext cx="23310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Group Convolution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03F868-CEA6-1B4F-BED9-BD1D51E71231}"/>
              </a:ext>
            </a:extLst>
          </p:cNvPr>
          <p:cNvSpPr txBox="1"/>
          <p:nvPr/>
        </p:nvSpPr>
        <p:spPr>
          <a:xfrm>
            <a:off x="8017329" y="4974771"/>
            <a:ext cx="233108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Group Convolution</a:t>
            </a:r>
          </a:p>
        </p:txBody>
      </p:sp>
    </p:spTree>
    <p:extLst>
      <p:ext uri="{BB962C8B-B14F-4D97-AF65-F5344CB8AC3E}">
        <p14:creationId xmlns:p14="http://schemas.microsoft.com/office/powerpoint/2010/main" val="3192999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72A97A-6869-984C-BE7F-3883B1671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809" y="1613596"/>
            <a:ext cx="5047954" cy="4269811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E675915-7288-3D45-ACE3-D73ECFE40343}"/>
              </a:ext>
            </a:extLst>
          </p:cNvPr>
          <p:cNvSpPr/>
          <p:nvPr/>
        </p:nvSpPr>
        <p:spPr>
          <a:xfrm>
            <a:off x="1553935" y="1632260"/>
            <a:ext cx="5977407" cy="4937198"/>
          </a:xfrm>
          <a:prstGeom prst="roundRect">
            <a:avLst>
              <a:gd name="adj" fmla="val 9102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9579F-FAA7-064A-8503-EB8723150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ShuffleNet</a:t>
            </a:r>
            <a:r>
              <a:rPr lang="en-US" dirty="0"/>
              <a:t> 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5BA786-CFD2-1F4E-8063-61600BFC2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802" y="2312230"/>
            <a:ext cx="2413694" cy="31326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25A3F6-1B1E-534B-AB33-7BF20A6FA62E}"/>
              </a:ext>
            </a:extLst>
          </p:cNvPr>
          <p:cNvSpPr txBox="1"/>
          <p:nvPr/>
        </p:nvSpPr>
        <p:spPr>
          <a:xfrm>
            <a:off x="3409919" y="1415461"/>
            <a:ext cx="2031325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ShuffleNet</a:t>
            </a:r>
            <a:r>
              <a:rPr lang="en-US" sz="2000" dirty="0"/>
              <a:t> Unit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9DB567-A93B-1648-AB4B-D54FB88D5FCC}"/>
              </a:ext>
            </a:extLst>
          </p:cNvPr>
          <p:cNvSpPr/>
          <p:nvPr/>
        </p:nvSpPr>
        <p:spPr>
          <a:xfrm>
            <a:off x="7704364" y="1613596"/>
            <a:ext cx="3080689" cy="4937198"/>
          </a:xfrm>
          <a:prstGeom prst="roundRect">
            <a:avLst>
              <a:gd name="adj" fmla="val 9102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5E4CAD-DE88-634B-95B4-0C729BB23E1F}"/>
              </a:ext>
            </a:extLst>
          </p:cNvPr>
          <p:cNvSpPr txBox="1"/>
          <p:nvPr/>
        </p:nvSpPr>
        <p:spPr>
          <a:xfrm>
            <a:off x="8312663" y="1413103"/>
            <a:ext cx="200888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MobileNet</a:t>
            </a:r>
            <a:r>
              <a:rPr lang="en-US" sz="2000" dirty="0"/>
              <a:t> Unit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D14425-ED7D-514C-8F7B-486B28716A04}"/>
              </a:ext>
            </a:extLst>
          </p:cNvPr>
          <p:cNvSpPr txBox="1"/>
          <p:nvPr/>
        </p:nvSpPr>
        <p:spPr>
          <a:xfrm>
            <a:off x="3091543" y="6081542"/>
            <a:ext cx="330571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Based on Residual Networks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329115-4FAA-354A-9B20-44188B4AD23A}"/>
              </a:ext>
            </a:extLst>
          </p:cNvPr>
          <p:cNvSpPr txBox="1"/>
          <p:nvPr/>
        </p:nvSpPr>
        <p:spPr>
          <a:xfrm>
            <a:off x="5061858" y="5613143"/>
            <a:ext cx="119936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Stride =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4E53DB-BE09-5F47-891C-D2622638B52E}"/>
              </a:ext>
            </a:extLst>
          </p:cNvPr>
          <p:cNvSpPr txBox="1"/>
          <p:nvPr/>
        </p:nvSpPr>
        <p:spPr>
          <a:xfrm>
            <a:off x="2313766" y="5610729"/>
            <a:ext cx="119936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Stride = 1</a:t>
            </a:r>
          </a:p>
        </p:txBody>
      </p:sp>
    </p:spTree>
    <p:extLst>
      <p:ext uri="{BB962C8B-B14F-4D97-AF65-F5344CB8AC3E}">
        <p14:creationId xmlns:p14="http://schemas.microsoft.com/office/powerpoint/2010/main" val="1059232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59A29-26FE-BF4A-A9E6-C499FBA95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Visualization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522F59-CFB6-7243-8D91-5096AE8CF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2969845"/>
            <a:ext cx="5221514" cy="2188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D59405-39D7-C04B-997B-BE0B23702916}"/>
              </a:ext>
            </a:extLst>
          </p:cNvPr>
          <p:cNvSpPr txBox="1"/>
          <p:nvPr/>
        </p:nvSpPr>
        <p:spPr>
          <a:xfrm>
            <a:off x="2338020" y="6537325"/>
            <a:ext cx="9853980" cy="307777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400" dirty="0"/>
              <a:t>Images from </a:t>
            </a:r>
            <a:r>
              <a:rPr lang="en-US" sz="1400" dirty="0">
                <a:hlinkClick r:id="rId4"/>
              </a:rPr>
              <a:t>https://medium.com/@yu4u/why-mobilenet-and-its-variants-e-g-shufflenet-are-fast-1c7048b9618d</a:t>
            </a:r>
            <a:r>
              <a:rPr lang="en-US" sz="14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3391DF-C37A-E64B-BDFD-FC766E962F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0449" y="2910704"/>
            <a:ext cx="4859465" cy="96908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A6BB573-9014-BC48-9FD2-0205C0ADBF16}"/>
              </a:ext>
            </a:extLst>
          </p:cNvPr>
          <p:cNvSpPr/>
          <p:nvPr/>
        </p:nvSpPr>
        <p:spPr>
          <a:xfrm>
            <a:off x="457200" y="1859999"/>
            <a:ext cx="5638800" cy="3592285"/>
          </a:xfrm>
          <a:prstGeom prst="roundRect">
            <a:avLst>
              <a:gd name="adj" fmla="val 9102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96B7FE-81A9-AE40-AEE9-29D7EBAAA7D6}"/>
              </a:ext>
            </a:extLst>
          </p:cNvPr>
          <p:cNvSpPr txBox="1"/>
          <p:nvPr/>
        </p:nvSpPr>
        <p:spPr>
          <a:xfrm>
            <a:off x="2260937" y="1664041"/>
            <a:ext cx="2031325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ShuffleNet</a:t>
            </a:r>
            <a:r>
              <a:rPr lang="en-US" sz="2000" dirty="0"/>
              <a:t> Unit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69ADED0-3FF1-204E-98E6-85A9B5B06C87}"/>
              </a:ext>
            </a:extLst>
          </p:cNvPr>
          <p:cNvSpPr/>
          <p:nvPr/>
        </p:nvSpPr>
        <p:spPr>
          <a:xfrm>
            <a:off x="6509657" y="1859999"/>
            <a:ext cx="5129893" cy="3592285"/>
          </a:xfrm>
          <a:prstGeom prst="roundRect">
            <a:avLst>
              <a:gd name="adj" fmla="val 9102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CDAF95-773D-DD44-85DA-EEAA57D949D0}"/>
              </a:ext>
            </a:extLst>
          </p:cNvPr>
          <p:cNvSpPr txBox="1"/>
          <p:nvPr/>
        </p:nvSpPr>
        <p:spPr>
          <a:xfrm>
            <a:off x="8081047" y="1646238"/>
            <a:ext cx="2008883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MobileNet</a:t>
            </a:r>
            <a:r>
              <a:rPr lang="en-US" sz="2000" dirty="0"/>
              <a:t> Unit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6D9BAE-E340-3C46-8414-C81853EAEB38}"/>
              </a:ext>
            </a:extLst>
          </p:cNvPr>
          <p:cNvSpPr txBox="1"/>
          <p:nvPr/>
        </p:nvSpPr>
        <p:spPr>
          <a:xfrm>
            <a:off x="2398935" y="2264373"/>
            <a:ext cx="133882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Spatial</a:t>
            </a:r>
          </a:p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Dimension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530EF3-5928-6749-88B8-238CE4A262A5}"/>
              </a:ext>
            </a:extLst>
          </p:cNvPr>
          <p:cNvSpPr txBox="1"/>
          <p:nvPr/>
        </p:nvSpPr>
        <p:spPr>
          <a:xfrm>
            <a:off x="4247467" y="2264373"/>
            <a:ext cx="133882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Channel</a:t>
            </a:r>
          </a:p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Dimension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5B61C2-B8E2-0449-9A89-E492AEF5230D}"/>
              </a:ext>
            </a:extLst>
          </p:cNvPr>
          <p:cNvSpPr txBox="1"/>
          <p:nvPr/>
        </p:nvSpPr>
        <p:spPr>
          <a:xfrm>
            <a:off x="8244563" y="2264373"/>
            <a:ext cx="133882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Spatial</a:t>
            </a:r>
          </a:p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Dimension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CA755B-EEC6-8448-ADF7-920F63ABBEDA}"/>
              </a:ext>
            </a:extLst>
          </p:cNvPr>
          <p:cNvSpPr txBox="1"/>
          <p:nvPr/>
        </p:nvSpPr>
        <p:spPr>
          <a:xfrm>
            <a:off x="10093095" y="2264373"/>
            <a:ext cx="1338828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Channel</a:t>
            </a:r>
          </a:p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Dimension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BCC808-FE6D-3E46-9A8F-A3587FDCC5A9}"/>
              </a:ext>
            </a:extLst>
          </p:cNvPr>
          <p:cNvSpPr txBox="1"/>
          <p:nvPr/>
        </p:nvSpPr>
        <p:spPr>
          <a:xfrm>
            <a:off x="6940479" y="4526119"/>
            <a:ext cx="4477508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Notice the cost of the 1x1 convolution</a:t>
            </a:r>
          </a:p>
        </p:txBody>
      </p:sp>
    </p:spTree>
    <p:extLst>
      <p:ext uri="{BB962C8B-B14F-4D97-AF65-F5344CB8AC3E}">
        <p14:creationId xmlns:p14="http://schemas.microsoft.com/office/powerpoint/2010/main" val="2554882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6D9E-6420-2F4E-8435-C40517471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ShuffleNet</a:t>
            </a:r>
            <a:r>
              <a:rPr lang="en-US" dirty="0"/>
              <a:t> Architecture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B7AE72-CB91-5244-B23E-ACB66A2044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0886" y="1883229"/>
            <a:ext cx="4301672" cy="3744686"/>
          </a:xfrm>
        </p:spPr>
        <p:txBody>
          <a:bodyPr>
            <a:normAutofit/>
          </a:bodyPr>
          <a:lstStyle/>
          <a:p>
            <a:pPr marL="14287" indent="0">
              <a:buNone/>
            </a:pPr>
            <a:r>
              <a:rPr lang="en-US" sz="2400" dirty="0"/>
              <a:t>Increased width when increasing number of groups </a:t>
            </a:r>
            <a:r>
              <a:rPr lang="en-US" sz="2400" dirty="0">
                <a:sym typeface="Wingdings" pitchFamily="2" charset="2"/>
              </a:rPr>
              <a:t> Constant FLOPs</a:t>
            </a:r>
          </a:p>
          <a:p>
            <a:pPr marL="14287" indent="0">
              <a:buNone/>
            </a:pPr>
            <a:endParaRPr lang="en-US" sz="2400" dirty="0">
              <a:sym typeface="Wingdings" pitchFamily="2" charset="2"/>
            </a:endParaRPr>
          </a:p>
          <a:p>
            <a:pPr marL="14287" indent="0">
              <a:buNone/>
            </a:pPr>
            <a:r>
              <a:rPr lang="en-US" sz="2400" b="1" dirty="0">
                <a:sym typeface="Wingdings" pitchFamily="2" charset="2"/>
              </a:rPr>
              <a:t>Observation:</a:t>
            </a:r>
          </a:p>
          <a:p>
            <a:pPr marL="14287" indent="0">
              <a:buNone/>
            </a:pPr>
            <a:r>
              <a:rPr lang="en-US" sz="2400" dirty="0">
                <a:sym typeface="Wingdings" pitchFamily="2" charset="2"/>
              </a:rPr>
              <a:t>Shallow networks need more channels (width) to maintain accuracy.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DF9B6-EC46-1C42-9E7C-F2CE46F93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42" y="1646238"/>
            <a:ext cx="7371444" cy="335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096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50C56-B232-9B4D-9EC4-1C40CE501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Metrics of Success?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D1726-8C87-F840-AFBE-3DA75F0A0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Reduction in network size (parameters)</a:t>
            </a:r>
          </a:p>
          <a:p>
            <a:r>
              <a:rPr lang="en-US" dirty="0"/>
              <a:t>Reduction in computation (FLOPS)</a:t>
            </a:r>
          </a:p>
          <a:p>
            <a:r>
              <a:rPr lang="en-US" dirty="0"/>
              <a:t>Accuracy </a:t>
            </a:r>
          </a:p>
          <a:p>
            <a:r>
              <a:rPr lang="en-US" dirty="0"/>
              <a:t>Runtime (Latency)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999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E6509-10E6-7F4F-BA00-AA19D3794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to Other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083A4-C082-B946-ADC6-ACC0298D4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1825625"/>
            <a:ext cx="4180114" cy="43513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Less computation and more accurate than </a:t>
            </a:r>
            <a:r>
              <a:rPr lang="en-US" dirty="0" err="1"/>
              <a:t>MobileNet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Can be configured to </a:t>
            </a:r>
            <a:r>
              <a:rPr lang="en-US" b="1" dirty="0"/>
              <a:t>match accuracy </a:t>
            </a:r>
            <a:r>
              <a:rPr lang="en-US" dirty="0"/>
              <a:t>of other models while using </a:t>
            </a:r>
            <a:br>
              <a:rPr lang="en-US" dirty="0"/>
            </a:br>
            <a:r>
              <a:rPr lang="en-US" b="1" dirty="0"/>
              <a:t>less compute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31757-D016-7C48-8789-879F7E2ED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966" y="1305902"/>
            <a:ext cx="7157358" cy="2695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280A13-3501-FA4D-A70C-0FC7AB30B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82" y="4001294"/>
            <a:ext cx="5501688" cy="212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6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F86E-D136-054B-8468-4663E4950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Problem Being Solved?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57DB1-0CC5-B743-9E94-ADF675758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36474" cy="4711700"/>
          </a:xfrm>
        </p:spPr>
        <p:txBody>
          <a:bodyPr>
            <a:normAutofit/>
          </a:bodyPr>
          <a:lstStyle/>
          <a:p>
            <a:r>
              <a:rPr lang="en-US" dirty="0"/>
              <a:t>Large neural networks are costly to deploy</a:t>
            </a:r>
          </a:p>
          <a:p>
            <a:pPr lvl="1"/>
            <a:r>
              <a:rPr lang="en-US" dirty="0"/>
              <a:t>Gigaflops of computation, hundreds of MB of storage</a:t>
            </a:r>
          </a:p>
          <a:p>
            <a:r>
              <a:rPr lang="en-US" dirty="0"/>
              <a:t>Why are they costly?</a:t>
            </a:r>
          </a:p>
          <a:p>
            <a:pPr lvl="1"/>
            <a:r>
              <a:rPr lang="en-US" b="1" dirty="0"/>
              <a:t>Added computation requirements</a:t>
            </a:r>
            <a:r>
              <a:rPr lang="en-US" dirty="0"/>
              <a:t> adversely affect </a:t>
            </a:r>
          </a:p>
          <a:p>
            <a:pPr lvl="2"/>
            <a:r>
              <a:rPr lang="en-US" dirty="0"/>
              <a:t>throughput/latency/energy</a:t>
            </a:r>
          </a:p>
          <a:p>
            <a:pPr lvl="1"/>
            <a:r>
              <a:rPr lang="en-US" b="1" dirty="0"/>
              <a:t>Added memory requirements</a:t>
            </a:r>
            <a:r>
              <a:rPr lang="en-US" dirty="0"/>
              <a:t> adversely affect</a:t>
            </a:r>
          </a:p>
          <a:p>
            <a:pPr lvl="2"/>
            <a:r>
              <a:rPr lang="en-US" dirty="0"/>
              <a:t>download/storage of model parameters (OTA)</a:t>
            </a:r>
          </a:p>
          <a:p>
            <a:pPr lvl="2"/>
            <a:r>
              <a:rPr lang="en-US" dirty="0"/>
              <a:t>throughput and latency through caching</a:t>
            </a:r>
          </a:p>
          <a:p>
            <a:pPr lvl="2"/>
            <a:r>
              <a:rPr lang="en-US" dirty="0"/>
              <a:t>Energy! (5pJ for SRAM cache read, 640pj for DRAM vs 0.9pJ for a FLOP)</a:t>
            </a:r>
          </a:p>
        </p:txBody>
      </p:sp>
    </p:spTree>
    <p:extLst>
      <p:ext uri="{BB962C8B-B14F-4D97-AF65-F5344CB8AC3E}">
        <p14:creationId xmlns:p14="http://schemas.microsoft.com/office/powerpoint/2010/main" val="363853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3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AD9B956-221D-214C-8035-D4A9BB0471B3}"/>
              </a:ext>
            </a:extLst>
          </p:cNvPr>
          <p:cNvSpPr/>
          <p:nvPr/>
        </p:nvSpPr>
        <p:spPr>
          <a:xfrm>
            <a:off x="9431494" y="3526974"/>
            <a:ext cx="1166725" cy="249692"/>
          </a:xfrm>
          <a:prstGeom prst="roundRect">
            <a:avLst/>
          </a:prstGeom>
          <a:solidFill>
            <a:schemeClr val="accent6">
              <a:alpha val="61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D0B8C04-18EA-0A47-9E8A-C7FB60A3339A}"/>
              </a:ext>
            </a:extLst>
          </p:cNvPr>
          <p:cNvSpPr/>
          <p:nvPr/>
        </p:nvSpPr>
        <p:spPr>
          <a:xfrm>
            <a:off x="9431494" y="2928257"/>
            <a:ext cx="1166725" cy="249692"/>
          </a:xfrm>
          <a:prstGeom prst="roundRect">
            <a:avLst/>
          </a:prstGeom>
          <a:solidFill>
            <a:schemeClr val="accent6">
              <a:alpha val="61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4AA94C9-AF3C-2D49-84A4-009F508C9EB8}"/>
              </a:ext>
            </a:extLst>
          </p:cNvPr>
          <p:cNvSpPr/>
          <p:nvPr/>
        </p:nvSpPr>
        <p:spPr>
          <a:xfrm>
            <a:off x="4648201" y="3526974"/>
            <a:ext cx="544285" cy="249692"/>
          </a:xfrm>
          <a:prstGeom prst="roundRect">
            <a:avLst/>
          </a:prstGeom>
          <a:solidFill>
            <a:schemeClr val="accent2">
              <a:alpha val="51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70C7101-2741-6E43-B504-01A49BD35A38}"/>
              </a:ext>
            </a:extLst>
          </p:cNvPr>
          <p:cNvSpPr/>
          <p:nvPr/>
        </p:nvSpPr>
        <p:spPr>
          <a:xfrm>
            <a:off x="4648201" y="2928257"/>
            <a:ext cx="544285" cy="249692"/>
          </a:xfrm>
          <a:prstGeom prst="roundRect">
            <a:avLst/>
          </a:prstGeom>
          <a:solidFill>
            <a:schemeClr val="accent2">
              <a:alpha val="51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EB6778-AE4A-3146-98C9-A15C23A1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49" y="320675"/>
            <a:ext cx="11367407" cy="1325563"/>
          </a:xfrm>
        </p:spPr>
        <p:txBody>
          <a:bodyPr>
            <a:normAutofit/>
          </a:bodyPr>
          <a:lstStyle/>
          <a:p>
            <a:r>
              <a:rPr lang="en-US" sz="4000" dirty="0"/>
              <a:t>Runtime Performance on a Mobile Processor</a:t>
            </a:r>
            <a:br>
              <a:rPr lang="en-US" sz="4000" dirty="0"/>
            </a:br>
            <a:r>
              <a:rPr lang="en-US" sz="2800" dirty="0"/>
              <a:t>(Qualcomm Snapdragon 820)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04D16-A1E5-1543-BFE3-B3698B20F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65172"/>
            <a:ext cx="10515600" cy="2018621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Faster</a:t>
            </a:r>
            <a:r>
              <a:rPr lang="en-US" dirty="0"/>
              <a:t> and </a:t>
            </a:r>
            <a:r>
              <a:rPr lang="en-US" b="1" dirty="0"/>
              <a:t>more accurate</a:t>
            </a:r>
            <a:r>
              <a:rPr lang="en-US" dirty="0"/>
              <a:t> than </a:t>
            </a:r>
            <a:r>
              <a:rPr lang="en-US" dirty="0" err="1"/>
              <a:t>MobileNet</a:t>
            </a:r>
            <a:endParaRPr lang="en-US" dirty="0"/>
          </a:p>
          <a:p>
            <a:r>
              <a:rPr lang="en-US" dirty="0"/>
              <a:t>Caveats </a:t>
            </a:r>
          </a:p>
          <a:p>
            <a:pPr lvl="1"/>
            <a:r>
              <a:rPr lang="en-US" dirty="0"/>
              <a:t>Evaluated using single thread</a:t>
            </a:r>
          </a:p>
          <a:p>
            <a:pPr lvl="1"/>
            <a:r>
              <a:rPr lang="en-US" dirty="0"/>
              <a:t>Unclear how this would perform on a GPU … no numbers reported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4044D6-B0D5-404D-884D-12C213CAF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384" y="1830614"/>
            <a:ext cx="9487231" cy="21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8423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30905-CFCC-3946-A387-C959BA7F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7BDB5-0435-CE41-B96A-7939C8B68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don’t report memory footprint of model</a:t>
            </a:r>
          </a:p>
          <a:p>
            <a:pPr lvl="1"/>
            <a:r>
              <a:rPr lang="en-US" dirty="0" err="1"/>
              <a:t>Onnx</a:t>
            </a:r>
            <a:r>
              <a:rPr lang="en-US" dirty="0"/>
              <a:t> implementation is 5.6MB </a:t>
            </a:r>
            <a:r>
              <a:rPr lang="en-US" dirty="0">
                <a:sym typeface="Wingdings" pitchFamily="2" charset="2"/>
              </a:rPr>
              <a:t> ~1.4M parameters</a:t>
            </a:r>
          </a:p>
          <a:p>
            <a:r>
              <a:rPr lang="en-US" dirty="0" err="1"/>
              <a:t>MobileNet</a:t>
            </a:r>
            <a:r>
              <a:rPr lang="en-US" dirty="0"/>
              <a:t> reports model size</a:t>
            </a:r>
          </a:p>
          <a:p>
            <a:pPr lvl="1"/>
            <a:r>
              <a:rPr lang="en-US" dirty="0"/>
              <a:t>4.2M Parameters </a:t>
            </a:r>
            <a:r>
              <a:rPr lang="en-US" dirty="0">
                <a:sym typeface="Wingdings" pitchFamily="2" charset="2"/>
              </a:rPr>
              <a:t> ~16MB</a:t>
            </a:r>
          </a:p>
          <a:p>
            <a:r>
              <a:rPr lang="en-US" dirty="0">
                <a:sym typeface="Wingdings" pitchFamily="2" charset="2"/>
              </a:rPr>
              <a:t>Generally relatively small</a:t>
            </a:r>
          </a:p>
        </p:txBody>
      </p:sp>
    </p:spTree>
    <p:extLst>
      <p:ext uri="{BB962C8B-B14F-4D97-AF65-F5344CB8AC3E}">
        <p14:creationId xmlns:p14="http://schemas.microsoft.com/office/powerpoint/2010/main" val="2983694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F36A5-AB8C-5644-9E47-88C194EF2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Future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8679-DE19-2348-8E24-C57B2D126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Decreases arithmetic intensity</a:t>
            </a:r>
          </a:p>
          <a:p>
            <a:pPr lvl="1"/>
            <a:r>
              <a:rPr lang="en-US" dirty="0"/>
              <a:t>They disable Pointwise Group Convolution on smaller input layers due to “performance issues”</a:t>
            </a:r>
          </a:p>
          <a:p>
            <a:r>
              <a:rPr lang="en-US" dirty="0"/>
              <a:t>Future Impact</a:t>
            </a:r>
          </a:p>
          <a:p>
            <a:pPr lvl="1"/>
            <a:r>
              <a:rPr lang="en-US" dirty="0"/>
              <a:t>Not yet a widely used as </a:t>
            </a:r>
            <a:r>
              <a:rPr lang="en-US" dirty="0" err="1"/>
              <a:t>MobileNet</a:t>
            </a:r>
            <a:endParaRPr lang="en-US" dirty="0"/>
          </a:p>
          <a:p>
            <a:r>
              <a:rPr lang="en-US" dirty="0"/>
              <a:t>Discussion:</a:t>
            </a:r>
          </a:p>
          <a:p>
            <a:pPr lvl="1"/>
            <a:r>
              <a:rPr lang="en-US" dirty="0"/>
              <a:t>Could potentially benefit from hardware optimization?</a:t>
            </a:r>
          </a:p>
        </p:txBody>
      </p:sp>
    </p:spTree>
    <p:extLst>
      <p:ext uri="{BB962C8B-B14F-4D97-AF65-F5344CB8AC3E}">
        <p14:creationId xmlns:p14="http://schemas.microsoft.com/office/powerpoint/2010/main" val="1179684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0FB15D-CEA1-A141-8A68-288C6F58F8D2}"/>
              </a:ext>
            </a:extLst>
          </p:cNvPr>
          <p:cNvSpPr/>
          <p:nvPr/>
        </p:nvSpPr>
        <p:spPr>
          <a:xfrm>
            <a:off x="1121229" y="2231571"/>
            <a:ext cx="9742714" cy="1589315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5D5011-E3D7-FE4A-BF37-1E13C93AD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 to “Compressing”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8BE47-E47E-8646-9DFB-EB92E66D5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5546"/>
          </a:xfrm>
        </p:spPr>
        <p:txBody>
          <a:bodyPr/>
          <a:lstStyle/>
          <a:p>
            <a:r>
              <a:rPr lang="en-US" dirty="0"/>
              <a:t>Architectural Compression</a:t>
            </a:r>
          </a:p>
          <a:p>
            <a:pPr lvl="1"/>
            <a:r>
              <a:rPr lang="en-US" b="1" dirty="0"/>
              <a:t>Layer Design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Typically using factorization techniques to reduce storage and computation</a:t>
            </a:r>
            <a:endParaRPr lang="en-US" dirty="0"/>
          </a:p>
          <a:p>
            <a:pPr lvl="1"/>
            <a:r>
              <a:rPr lang="en-US" b="1" dirty="0"/>
              <a:t>Pruning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Eliminating weights, layers, or channels to reduce storage and computation from large pre-trained models</a:t>
            </a:r>
          </a:p>
          <a:p>
            <a:r>
              <a:rPr lang="en-US" dirty="0">
                <a:sym typeface="Wingdings" pitchFamily="2" charset="2"/>
              </a:rPr>
              <a:t>Weight Compression </a:t>
            </a:r>
          </a:p>
          <a:p>
            <a:pPr lvl="1"/>
            <a:r>
              <a:rPr lang="en-US" b="1" dirty="0">
                <a:sym typeface="Wingdings" pitchFamily="2" charset="2"/>
              </a:rPr>
              <a:t>Low Bit Precision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b="1" dirty="0">
                <a:sym typeface="Wingdings" pitchFamily="2" charset="2"/>
              </a:rPr>
              <a:t>Arithmetic </a:t>
            </a:r>
            <a:r>
              <a:rPr lang="en-US" dirty="0">
                <a:sym typeface="Wingdings" pitchFamily="2" charset="2"/>
              </a:rPr>
              <a:t>  Weights and activations are stored and computed using low bit precision</a:t>
            </a:r>
          </a:p>
          <a:p>
            <a:pPr lvl="1"/>
            <a:r>
              <a:rPr lang="en-US" b="1" dirty="0">
                <a:sym typeface="Wingdings" pitchFamily="2" charset="2"/>
              </a:rPr>
              <a:t>Quantized Weight Encoding  </a:t>
            </a:r>
            <a:r>
              <a:rPr lang="en-US" dirty="0">
                <a:sym typeface="Wingdings" pitchFamily="2" charset="2"/>
              </a:rPr>
              <a:t>Weights are quantized and stored using dictionary encodings.</a:t>
            </a:r>
            <a:endParaRPr lang="en-US" b="1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34559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3EAAE3-81E7-D24F-8E33-4745D8BEF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371537"/>
            <a:ext cx="10515600" cy="2852737"/>
          </a:xfrm>
        </p:spPr>
        <p:txBody>
          <a:bodyPr>
            <a:normAutofit fontScale="90000"/>
          </a:bodyPr>
          <a:lstStyle/>
          <a:p>
            <a:r>
              <a:rPr lang="en-US" sz="6700" dirty="0" err="1"/>
              <a:t>ShuffleNet</a:t>
            </a:r>
            <a:r>
              <a:rPr lang="en-US" sz="6700" dirty="0"/>
              <a:t>: </a:t>
            </a:r>
            <a:br>
              <a:rPr lang="en-US" sz="6700" dirty="0"/>
            </a:br>
            <a:r>
              <a:rPr lang="en-US" sz="4900" dirty="0"/>
              <a:t>An Extremely Efficient Convolutional Neural Network for Mobile Devices</a:t>
            </a:r>
            <a:br>
              <a:rPr lang="en-US" sz="4900" dirty="0"/>
            </a:br>
            <a:r>
              <a:rPr lang="en-US" sz="3600" dirty="0"/>
              <a:t>(2017)</a:t>
            </a:r>
            <a:endParaRPr lang="en-US" sz="49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3CF22-F1FE-364B-A83E-4B8C8A1BB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Xiangyu</a:t>
            </a:r>
            <a:r>
              <a:rPr lang="en-US" dirty="0"/>
              <a:t> Zhang, </a:t>
            </a:r>
            <a:r>
              <a:rPr lang="en-US" dirty="0" err="1"/>
              <a:t>Xinyu</a:t>
            </a:r>
            <a:r>
              <a:rPr lang="en-US" dirty="0"/>
              <a:t> Zhou, </a:t>
            </a:r>
            <a:r>
              <a:rPr lang="en-US" dirty="0" err="1"/>
              <a:t>Mengxiao</a:t>
            </a:r>
            <a:r>
              <a:rPr lang="en-US" dirty="0"/>
              <a:t> Lin, Jian Sun</a:t>
            </a:r>
          </a:p>
          <a:p>
            <a:r>
              <a:rPr lang="en-US" dirty="0" err="1"/>
              <a:t>Megvii</a:t>
            </a:r>
            <a:r>
              <a:rPr lang="en-US" dirty="0"/>
              <a:t> Inc. (Face++)</a:t>
            </a:r>
          </a:p>
        </p:txBody>
      </p:sp>
    </p:spTree>
    <p:extLst>
      <p:ext uri="{BB962C8B-B14F-4D97-AF65-F5344CB8AC3E}">
        <p14:creationId xmlns:p14="http://schemas.microsoft.com/office/powerpoint/2010/main" val="90787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D5B18-5856-EF45-AF4A-7A390CB45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 (at the time)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B23BF-F642-A943-BCA6-EC192F831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SqueezeNet</a:t>
            </a:r>
            <a:r>
              <a:rPr lang="en-US" dirty="0"/>
              <a:t> (2016) – Aggressively leverage 1x1 (point-wise) convolution to reduce inputs to 3x3 convolutions.</a:t>
            </a:r>
          </a:p>
          <a:p>
            <a:pPr lvl="1"/>
            <a:r>
              <a:rPr lang="en-US" dirty="0"/>
              <a:t>57.5% </a:t>
            </a:r>
            <a:r>
              <a:rPr lang="en-US" dirty="0" err="1"/>
              <a:t>Acc</a:t>
            </a:r>
            <a:r>
              <a:rPr lang="en-US" dirty="0"/>
              <a:t> (comparable to </a:t>
            </a:r>
            <a:r>
              <a:rPr lang="en-US" dirty="0" err="1"/>
              <a:t>AlexNet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1.2M Parameters </a:t>
            </a:r>
            <a:r>
              <a:rPr lang="en-US" dirty="0">
                <a:sym typeface="Wingdings" pitchFamily="2" charset="2"/>
              </a:rPr>
              <a:t> compressed down to 0.47MB</a:t>
            </a:r>
            <a:endParaRPr lang="en-US" dirty="0"/>
          </a:p>
          <a:p>
            <a:r>
              <a:rPr lang="en-US" b="1" dirty="0"/>
              <a:t>MobileNetV1</a:t>
            </a:r>
            <a:r>
              <a:rPr lang="en-US" dirty="0"/>
              <a:t> (2017) – Aggressively leverage depth-wise separable convolutions to achieve </a:t>
            </a:r>
          </a:p>
          <a:p>
            <a:pPr lvl="1"/>
            <a:r>
              <a:rPr lang="en-US" dirty="0"/>
              <a:t>70.6 </a:t>
            </a:r>
            <a:r>
              <a:rPr lang="en-US" dirty="0" err="1"/>
              <a:t>acc</a:t>
            </a:r>
            <a:r>
              <a:rPr lang="en-US" dirty="0"/>
              <a:t> on ImageNet</a:t>
            </a:r>
          </a:p>
          <a:p>
            <a:pPr lvl="1"/>
            <a:r>
              <a:rPr lang="en-US" dirty="0"/>
              <a:t>569M – </a:t>
            </a:r>
            <a:r>
              <a:rPr lang="en-US" dirty="0" err="1"/>
              <a:t>Mult</a:t>
            </a:r>
            <a:r>
              <a:rPr lang="en-US" dirty="0"/>
              <a:t>-Adds</a:t>
            </a:r>
          </a:p>
          <a:p>
            <a:pPr lvl="1"/>
            <a:r>
              <a:rPr lang="en-US" dirty="0"/>
              <a:t>4.2M -- Parameters</a:t>
            </a:r>
          </a:p>
        </p:txBody>
      </p:sp>
    </p:spTree>
    <p:extLst>
      <p:ext uri="{BB962C8B-B14F-4D97-AF65-F5344CB8AC3E}">
        <p14:creationId xmlns:p14="http://schemas.microsoft.com/office/powerpoint/2010/main" val="23461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D932225-DFE6-AB4A-800D-1BEFF7CC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E3316A-3276-D641-BB3F-BDAB3C5AC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64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be 4">
            <a:extLst>
              <a:ext uri="{FF2B5EF4-FFF2-40B4-BE49-F238E27FC236}">
                <a16:creationId xmlns:a16="http://schemas.microsoft.com/office/drawing/2014/main" id="{5A3514E3-D83B-DE4A-8DD9-9247BC4F8A69}"/>
              </a:ext>
            </a:extLst>
          </p:cNvPr>
          <p:cNvSpPr/>
          <p:nvPr/>
        </p:nvSpPr>
        <p:spPr>
          <a:xfrm>
            <a:off x="1561936" y="3290858"/>
            <a:ext cx="1014609" cy="497909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7A5D2-4ECC-A043-AEC0-2CE708529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Convolution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B6EBCC7F-E12D-A840-AD67-2D1BB388EC52}"/>
              </a:ext>
            </a:extLst>
          </p:cNvPr>
          <p:cNvSpPr/>
          <p:nvPr/>
        </p:nvSpPr>
        <p:spPr>
          <a:xfrm>
            <a:off x="1166729" y="1973336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54EFB5F-6C5C-DA4E-BB8D-A75A15332C07}"/>
              </a:ext>
            </a:extLst>
          </p:cNvPr>
          <p:cNvSpPr/>
          <p:nvPr/>
        </p:nvSpPr>
        <p:spPr>
          <a:xfrm>
            <a:off x="2461260" y="3284220"/>
            <a:ext cx="123825" cy="508000"/>
          </a:xfrm>
          <a:custGeom>
            <a:avLst/>
            <a:gdLst>
              <a:gd name="connsiteX0" fmla="*/ 3175 w 123825"/>
              <a:gd name="connsiteY0" fmla="*/ 508000 h 508000"/>
              <a:gd name="connsiteX1" fmla="*/ 0 w 123825"/>
              <a:gd name="connsiteY1" fmla="*/ 104775 h 508000"/>
              <a:gd name="connsiteX2" fmla="*/ 120650 w 123825"/>
              <a:gd name="connsiteY2" fmla="*/ 0 h 508000"/>
              <a:gd name="connsiteX3" fmla="*/ 123825 w 123825"/>
              <a:gd name="connsiteY3" fmla="*/ 400050 h 508000"/>
              <a:gd name="connsiteX4" fmla="*/ 3175 w 123825"/>
              <a:gd name="connsiteY4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25" h="508000">
                <a:moveTo>
                  <a:pt x="3175" y="508000"/>
                </a:moveTo>
                <a:cubicBezTo>
                  <a:pt x="2117" y="373592"/>
                  <a:pt x="1058" y="239183"/>
                  <a:pt x="0" y="104775"/>
                </a:cubicBezTo>
                <a:lnTo>
                  <a:pt x="120650" y="0"/>
                </a:lnTo>
                <a:cubicBezTo>
                  <a:pt x="121708" y="133350"/>
                  <a:pt x="122767" y="266700"/>
                  <a:pt x="123825" y="400050"/>
                </a:cubicBezTo>
                <a:lnTo>
                  <a:pt x="3175" y="508000"/>
                </a:lnTo>
                <a:close/>
              </a:path>
            </a:pathLst>
          </a:cu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B79E41-2343-A542-AD40-B0B0844B1836}"/>
              </a:ext>
            </a:extLst>
          </p:cNvPr>
          <p:cNvSpPr txBox="1"/>
          <p:nvPr/>
        </p:nvSpPr>
        <p:spPr>
          <a:xfrm rot="16200000">
            <a:off x="537984" y="381057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1A2C4-DA92-484A-BEB3-8E287B45E8D6}"/>
              </a:ext>
            </a:extLst>
          </p:cNvPr>
          <p:cNvSpPr txBox="1"/>
          <p:nvPr/>
        </p:nvSpPr>
        <p:spPr>
          <a:xfrm rot="18794787">
            <a:off x="1027296" y="210034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AE86F1-5A85-BD42-8ABC-A0ADDF03B156}"/>
              </a:ext>
            </a:extLst>
          </p:cNvPr>
          <p:cNvSpPr txBox="1"/>
          <p:nvPr/>
        </p:nvSpPr>
        <p:spPr>
          <a:xfrm>
            <a:off x="1185665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040D7-FB33-7F4F-B2E0-A0EAE72A412D}"/>
              </a:ext>
            </a:extLst>
          </p:cNvPr>
          <p:cNvSpPr txBox="1"/>
          <p:nvPr/>
        </p:nvSpPr>
        <p:spPr>
          <a:xfrm>
            <a:off x="2321583" y="3149882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17FD5-0113-CB42-809D-1A598F3DBB85}"/>
              </a:ext>
            </a:extLst>
          </p:cNvPr>
          <p:cNvSpPr txBox="1"/>
          <p:nvPr/>
        </p:nvSpPr>
        <p:spPr>
          <a:xfrm>
            <a:off x="2243357" y="3461245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3" name="Connector 12">
            <a:extLst>
              <a:ext uri="{FF2B5EF4-FFF2-40B4-BE49-F238E27FC236}">
                <a16:creationId xmlns:a16="http://schemas.microsoft.com/office/drawing/2014/main" id="{58B37A1C-B6D6-5A49-A001-37A9F3C9031D}"/>
              </a:ext>
            </a:extLst>
          </p:cNvPr>
          <p:cNvSpPr/>
          <p:nvPr/>
        </p:nvSpPr>
        <p:spPr>
          <a:xfrm>
            <a:off x="4612461" y="3474062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1CB4C7-1C2E-064A-9A9E-883AA1C8B249}"/>
              </a:ext>
            </a:extLst>
          </p:cNvPr>
          <p:cNvSpPr/>
          <p:nvPr/>
        </p:nvSpPr>
        <p:spPr>
          <a:xfrm>
            <a:off x="2448560" y="3387497"/>
            <a:ext cx="2179608" cy="396815"/>
          </a:xfrm>
          <a:custGeom>
            <a:avLst/>
            <a:gdLst>
              <a:gd name="connsiteX0" fmla="*/ 11502 w 2179608"/>
              <a:gd name="connsiteY0" fmla="*/ 396815 h 396815"/>
              <a:gd name="connsiteX1" fmla="*/ 0 w 2179608"/>
              <a:gd name="connsiteY1" fmla="*/ 0 h 396815"/>
              <a:gd name="connsiteX2" fmla="*/ 2179608 w 2179608"/>
              <a:gd name="connsiteY2" fmla="*/ 120770 h 396815"/>
              <a:gd name="connsiteX3" fmla="*/ 11502 w 2179608"/>
              <a:gd name="connsiteY3" fmla="*/ 396815 h 396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9608" h="396815">
                <a:moveTo>
                  <a:pt x="11502" y="396815"/>
                </a:moveTo>
                <a:lnTo>
                  <a:pt x="0" y="0"/>
                </a:lnTo>
                <a:lnTo>
                  <a:pt x="2179608" y="120770"/>
                </a:lnTo>
                <a:lnTo>
                  <a:pt x="11502" y="396815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CC901EE-C6FA-3E49-B385-E7EAA25FB586}"/>
              </a:ext>
            </a:extLst>
          </p:cNvPr>
          <p:cNvSpPr/>
          <p:nvPr/>
        </p:nvSpPr>
        <p:spPr>
          <a:xfrm>
            <a:off x="2448560" y="3272478"/>
            <a:ext cx="2168106" cy="230038"/>
          </a:xfrm>
          <a:custGeom>
            <a:avLst/>
            <a:gdLst>
              <a:gd name="connsiteX0" fmla="*/ 132272 w 2168106"/>
              <a:gd name="connsiteY0" fmla="*/ 0 h 230038"/>
              <a:gd name="connsiteX1" fmla="*/ 0 w 2168106"/>
              <a:gd name="connsiteY1" fmla="*/ 109268 h 230038"/>
              <a:gd name="connsiteX2" fmla="*/ 2168106 w 2168106"/>
              <a:gd name="connsiteY2" fmla="*/ 230038 h 230038"/>
              <a:gd name="connsiteX3" fmla="*/ 132272 w 2168106"/>
              <a:gd name="connsiteY3" fmla="*/ 0 h 2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106" h="230038">
                <a:moveTo>
                  <a:pt x="132272" y="0"/>
                </a:moveTo>
                <a:lnTo>
                  <a:pt x="0" y="109268"/>
                </a:lnTo>
                <a:lnTo>
                  <a:pt x="2168106" y="230038"/>
                </a:lnTo>
                <a:lnTo>
                  <a:pt x="132272" y="0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3E6AA2EC-5E40-FE41-960A-592EDC00FD5A}"/>
              </a:ext>
            </a:extLst>
          </p:cNvPr>
          <p:cNvSpPr/>
          <p:nvPr/>
        </p:nvSpPr>
        <p:spPr>
          <a:xfrm>
            <a:off x="4200495" y="1943048"/>
            <a:ext cx="1932169" cy="3256767"/>
          </a:xfrm>
          <a:prstGeom prst="cube">
            <a:avLst>
              <a:gd name="adj" fmla="val 39988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7A0F30-3A2E-1046-B438-6ADD2E6D730C}"/>
              </a:ext>
            </a:extLst>
          </p:cNvPr>
          <p:cNvSpPr/>
          <p:nvPr/>
        </p:nvSpPr>
        <p:spPr>
          <a:xfrm>
            <a:off x="1132300" y="5489105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Input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A176C8-02E1-3349-9D4A-087C286AE974}"/>
              </a:ext>
            </a:extLst>
          </p:cNvPr>
          <p:cNvSpPr txBox="1"/>
          <p:nvPr/>
        </p:nvSpPr>
        <p:spPr>
          <a:xfrm>
            <a:off x="4302184" y="5228761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1614A6-AA16-8B49-B4EC-3E8120D760B1}"/>
              </a:ext>
            </a:extLst>
          </p:cNvPr>
          <p:cNvSpPr/>
          <p:nvPr/>
        </p:nvSpPr>
        <p:spPr>
          <a:xfrm>
            <a:off x="4248819" y="5518051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Output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9" name="Cube 18">
            <a:extLst>
              <a:ext uri="{FF2B5EF4-FFF2-40B4-BE49-F238E27FC236}">
                <a16:creationId xmlns:a16="http://schemas.microsoft.com/office/drawing/2014/main" id="{5A71A84A-6784-D345-9017-653317651091}"/>
              </a:ext>
            </a:extLst>
          </p:cNvPr>
          <p:cNvSpPr/>
          <p:nvPr/>
        </p:nvSpPr>
        <p:spPr>
          <a:xfrm>
            <a:off x="2638498" y="4827212"/>
            <a:ext cx="1014609" cy="497909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Kernel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10291FD-5AA2-DD4B-81CE-7ECA2DEE0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154" y="1758382"/>
            <a:ext cx="4846034" cy="57471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869F0F-5F71-0146-9CF9-A2134693B4A5}"/>
              </a:ext>
            </a:extLst>
          </p:cNvPr>
          <p:cNvSpPr txBox="1"/>
          <p:nvPr/>
        </p:nvSpPr>
        <p:spPr>
          <a:xfrm>
            <a:off x="7640342" y="1197098"/>
            <a:ext cx="338426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 (for 3x3 kernel)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87628C-B9A3-4440-B4FB-824F800B3088}"/>
              </a:ext>
            </a:extLst>
          </p:cNvPr>
          <p:cNvSpPr txBox="1"/>
          <p:nvPr/>
        </p:nvSpPr>
        <p:spPr>
          <a:xfrm>
            <a:off x="6472156" y="2780550"/>
            <a:ext cx="5479385" cy="64633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Complexity:</a:t>
            </a:r>
          </a:p>
          <a:p>
            <a:r>
              <a:rPr lang="en-US" b="1" dirty="0"/>
              <a:t>w</a:t>
            </a:r>
            <a:r>
              <a:rPr lang="en-US" dirty="0"/>
              <a:t>idth, </a:t>
            </a:r>
            <a:r>
              <a:rPr lang="en-US" b="1" dirty="0"/>
              <a:t>h</a:t>
            </a:r>
            <a:r>
              <a:rPr lang="en-US" dirty="0"/>
              <a:t>eight, </a:t>
            </a:r>
            <a:r>
              <a:rPr lang="en-US" b="1" dirty="0"/>
              <a:t>c</a:t>
            </a:r>
            <a:r>
              <a:rPr lang="en-US" dirty="0"/>
              <a:t>hannel </a:t>
            </a:r>
            <a:r>
              <a:rPr lang="en-US" b="1" dirty="0"/>
              <a:t>o</a:t>
            </a:r>
            <a:r>
              <a:rPr lang="en-US" dirty="0"/>
              <a:t>ut, </a:t>
            </a:r>
            <a:r>
              <a:rPr lang="en-US" b="1" dirty="0"/>
              <a:t>c</a:t>
            </a:r>
            <a:r>
              <a:rPr lang="en-US" dirty="0"/>
              <a:t>hannel </a:t>
            </a:r>
            <a:r>
              <a:rPr lang="en-US" b="1" dirty="0"/>
              <a:t>i</a:t>
            </a:r>
            <a:r>
              <a:rPr lang="en-US" dirty="0"/>
              <a:t>n, </a:t>
            </a:r>
            <a:r>
              <a:rPr lang="en-US" b="1" dirty="0"/>
              <a:t>filter size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83D908B-AE53-9149-9107-234064489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0646" y="3863250"/>
            <a:ext cx="3903200" cy="40005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304E497-8474-E647-B0F3-CF70DA920F59}"/>
              </a:ext>
            </a:extLst>
          </p:cNvPr>
          <p:cNvSpPr txBox="1"/>
          <p:nvPr/>
        </p:nvSpPr>
        <p:spPr>
          <a:xfrm>
            <a:off x="6461929" y="4678790"/>
            <a:ext cx="4757111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Combines information </a:t>
            </a:r>
            <a:r>
              <a:rPr lang="en-US" b="1" dirty="0"/>
              <a:t>across space</a:t>
            </a:r>
            <a:r>
              <a:rPr lang="en-US" dirty="0"/>
              <a:t> and </a:t>
            </a:r>
            <a:r>
              <a:rPr lang="en-US" b="1" dirty="0"/>
              <a:t>across channels.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47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761D-783C-8045-A3CC-75997C2FB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1x1 Convolution (Point Convolution)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5F8C85A4-F882-204A-AB19-C345A3A756B5}"/>
              </a:ext>
            </a:extLst>
          </p:cNvPr>
          <p:cNvSpPr/>
          <p:nvPr/>
        </p:nvSpPr>
        <p:spPr>
          <a:xfrm>
            <a:off x="1591633" y="3461636"/>
            <a:ext cx="916745" cy="120634"/>
          </a:xfrm>
          <a:prstGeom prst="cube">
            <a:avLst>
              <a:gd name="adj" fmla="val 21714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F5B461C9-B6BA-784A-A8E4-69990933F0DA}"/>
              </a:ext>
            </a:extLst>
          </p:cNvPr>
          <p:cNvSpPr/>
          <p:nvPr/>
        </p:nvSpPr>
        <p:spPr>
          <a:xfrm>
            <a:off x="1166729" y="1973336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A3328-B3B5-3B49-95AE-0FBADDFE8D91}"/>
              </a:ext>
            </a:extLst>
          </p:cNvPr>
          <p:cNvSpPr txBox="1"/>
          <p:nvPr/>
        </p:nvSpPr>
        <p:spPr>
          <a:xfrm rot="16200000">
            <a:off x="537984" y="381057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74DC00-876C-194C-8881-A4111C925C27}"/>
              </a:ext>
            </a:extLst>
          </p:cNvPr>
          <p:cNvSpPr txBox="1"/>
          <p:nvPr/>
        </p:nvSpPr>
        <p:spPr>
          <a:xfrm rot="18794787">
            <a:off x="1027296" y="210034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2C5675-C228-5C43-8B6B-4B075701A07E}"/>
              </a:ext>
            </a:extLst>
          </p:cNvPr>
          <p:cNvSpPr txBox="1"/>
          <p:nvPr/>
        </p:nvSpPr>
        <p:spPr>
          <a:xfrm>
            <a:off x="1185665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15BED6-D996-DD46-A162-0F0772922337}"/>
              </a:ext>
            </a:extLst>
          </p:cNvPr>
          <p:cNvSpPr txBox="1"/>
          <p:nvPr/>
        </p:nvSpPr>
        <p:spPr>
          <a:xfrm>
            <a:off x="2325029" y="3262734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696996-3AFB-9644-977D-C46AAA0986F1}"/>
              </a:ext>
            </a:extLst>
          </p:cNvPr>
          <p:cNvSpPr txBox="1"/>
          <p:nvPr/>
        </p:nvSpPr>
        <p:spPr>
          <a:xfrm>
            <a:off x="2298529" y="3426073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1</a:t>
            </a:r>
          </a:p>
        </p:txBody>
      </p:sp>
      <p:sp>
        <p:nvSpPr>
          <p:cNvPr id="12" name="Connector 11">
            <a:extLst>
              <a:ext uri="{FF2B5EF4-FFF2-40B4-BE49-F238E27FC236}">
                <a16:creationId xmlns:a16="http://schemas.microsoft.com/office/drawing/2014/main" id="{FA8BD2E7-58E3-8E41-A41D-6D21C1607281}"/>
              </a:ext>
            </a:extLst>
          </p:cNvPr>
          <p:cNvSpPr/>
          <p:nvPr/>
        </p:nvSpPr>
        <p:spPr>
          <a:xfrm>
            <a:off x="4616965" y="3487574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BAF54-F374-E743-B1F6-947473FAF8C6}"/>
              </a:ext>
            </a:extLst>
          </p:cNvPr>
          <p:cNvSpPr/>
          <p:nvPr/>
        </p:nvSpPr>
        <p:spPr>
          <a:xfrm>
            <a:off x="1132300" y="5489105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Input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04796B-48B6-9540-8A40-FF497D108A60}"/>
              </a:ext>
            </a:extLst>
          </p:cNvPr>
          <p:cNvSpPr txBox="1"/>
          <p:nvPr/>
        </p:nvSpPr>
        <p:spPr>
          <a:xfrm>
            <a:off x="4302184" y="5228761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9BA104-95E7-0F4E-A6A7-7FB983C14497}"/>
              </a:ext>
            </a:extLst>
          </p:cNvPr>
          <p:cNvSpPr/>
          <p:nvPr/>
        </p:nvSpPr>
        <p:spPr>
          <a:xfrm>
            <a:off x="4248819" y="5518051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Output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0BDDEC-BB4C-2140-BCF1-CC643B6D11C4}"/>
              </a:ext>
            </a:extLst>
          </p:cNvPr>
          <p:cNvSpPr txBox="1"/>
          <p:nvPr/>
        </p:nvSpPr>
        <p:spPr>
          <a:xfrm>
            <a:off x="6500648" y="1834223"/>
            <a:ext cx="1689886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3B6272-5C14-D44D-B71D-02CBD8B74D0F}"/>
              </a:ext>
            </a:extLst>
          </p:cNvPr>
          <p:cNvSpPr txBox="1"/>
          <p:nvPr/>
        </p:nvSpPr>
        <p:spPr>
          <a:xfrm>
            <a:off x="6500649" y="3336830"/>
            <a:ext cx="32896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Complexity: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2D5A4F4-37F6-B140-8D12-924260979DAF}"/>
              </a:ext>
            </a:extLst>
          </p:cNvPr>
          <p:cNvSpPr txBox="1"/>
          <p:nvPr/>
        </p:nvSpPr>
        <p:spPr>
          <a:xfrm>
            <a:off x="6500648" y="4823867"/>
            <a:ext cx="4757111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Combines information </a:t>
            </a:r>
            <a:r>
              <a:rPr lang="en-US" b="1" dirty="0"/>
              <a:t>across channels </a:t>
            </a:r>
            <a:r>
              <a:rPr lang="en-US" b="1" i="1" dirty="0"/>
              <a:t>only.</a:t>
            </a:r>
            <a:endParaRPr lang="en-US" i="1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E9A1F6B-7DEB-2740-930C-418B844B9898}"/>
              </a:ext>
            </a:extLst>
          </p:cNvPr>
          <p:cNvCxnSpPr/>
          <p:nvPr/>
        </p:nvCxnSpPr>
        <p:spPr>
          <a:xfrm>
            <a:off x="2508378" y="3524344"/>
            <a:ext cx="210408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Cube 14">
            <a:extLst>
              <a:ext uri="{FF2B5EF4-FFF2-40B4-BE49-F238E27FC236}">
                <a16:creationId xmlns:a16="http://schemas.microsoft.com/office/drawing/2014/main" id="{5C228B9E-6B8D-5944-8623-62A1B0401637}"/>
              </a:ext>
            </a:extLst>
          </p:cNvPr>
          <p:cNvSpPr/>
          <p:nvPr/>
        </p:nvSpPr>
        <p:spPr>
          <a:xfrm>
            <a:off x="4200495" y="1943048"/>
            <a:ext cx="1932169" cy="3256767"/>
          </a:xfrm>
          <a:prstGeom prst="cube">
            <a:avLst>
              <a:gd name="adj" fmla="val 39988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CE6F567-792A-EA41-8EBA-4B6C6326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703" y="3982353"/>
            <a:ext cx="2921000" cy="4699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5659A48-4E12-C341-9DAE-B176D1937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184" y="2527892"/>
            <a:ext cx="4025259" cy="69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5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be 4">
            <a:extLst>
              <a:ext uri="{FF2B5EF4-FFF2-40B4-BE49-F238E27FC236}">
                <a16:creationId xmlns:a16="http://schemas.microsoft.com/office/drawing/2014/main" id="{5A3514E3-D83B-DE4A-8DD9-9247BC4F8A69}"/>
              </a:ext>
            </a:extLst>
          </p:cNvPr>
          <p:cNvSpPr/>
          <p:nvPr/>
        </p:nvSpPr>
        <p:spPr>
          <a:xfrm>
            <a:off x="1622139" y="3469548"/>
            <a:ext cx="189414" cy="508000"/>
          </a:xfrm>
          <a:prstGeom prst="cube">
            <a:avLst>
              <a:gd name="adj" fmla="val 6630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7A5D2-4ECC-A043-AEC0-2CE708529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Depthwise</a:t>
            </a:r>
            <a:r>
              <a:rPr lang="en-US" dirty="0"/>
              <a:t> Convolution</a:t>
            </a: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B6EBCC7F-E12D-A840-AD67-2D1BB388EC52}"/>
              </a:ext>
            </a:extLst>
          </p:cNvPr>
          <p:cNvSpPr/>
          <p:nvPr/>
        </p:nvSpPr>
        <p:spPr>
          <a:xfrm>
            <a:off x="1166729" y="1973336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B79E41-2343-A542-AD40-B0B0844B1836}"/>
              </a:ext>
            </a:extLst>
          </p:cNvPr>
          <p:cNvSpPr txBox="1"/>
          <p:nvPr/>
        </p:nvSpPr>
        <p:spPr>
          <a:xfrm rot="16200000">
            <a:off x="537984" y="3810570"/>
            <a:ext cx="91403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Height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C1A2C4-DA92-484A-BEB3-8E287B45E8D6}"/>
              </a:ext>
            </a:extLst>
          </p:cNvPr>
          <p:cNvSpPr txBox="1"/>
          <p:nvPr/>
        </p:nvSpPr>
        <p:spPr>
          <a:xfrm rot="18794787">
            <a:off x="1027296" y="2100348"/>
            <a:ext cx="830677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AE86F1-5A85-BD42-8ABC-A0ADDF03B156}"/>
              </a:ext>
            </a:extLst>
          </p:cNvPr>
          <p:cNvSpPr txBox="1"/>
          <p:nvPr/>
        </p:nvSpPr>
        <p:spPr>
          <a:xfrm>
            <a:off x="1185665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040D7-FB33-7F4F-B2E0-A0EAE72A412D}"/>
              </a:ext>
            </a:extLst>
          </p:cNvPr>
          <p:cNvSpPr txBox="1"/>
          <p:nvPr/>
        </p:nvSpPr>
        <p:spPr>
          <a:xfrm>
            <a:off x="1561115" y="3357141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17FD5-0113-CB42-809D-1A598F3DBB85}"/>
              </a:ext>
            </a:extLst>
          </p:cNvPr>
          <p:cNvSpPr txBox="1"/>
          <p:nvPr/>
        </p:nvSpPr>
        <p:spPr>
          <a:xfrm>
            <a:off x="1516535" y="3662357"/>
            <a:ext cx="263214" cy="26161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100" dirty="0"/>
              <a:t>3</a:t>
            </a:r>
          </a:p>
        </p:txBody>
      </p:sp>
      <p:sp>
        <p:nvSpPr>
          <p:cNvPr id="13" name="Connector 12">
            <a:extLst>
              <a:ext uri="{FF2B5EF4-FFF2-40B4-BE49-F238E27FC236}">
                <a16:creationId xmlns:a16="http://schemas.microsoft.com/office/drawing/2014/main" id="{58B37A1C-B6D6-5A49-A001-37A9F3C9031D}"/>
              </a:ext>
            </a:extLst>
          </p:cNvPr>
          <p:cNvSpPr/>
          <p:nvPr/>
        </p:nvSpPr>
        <p:spPr>
          <a:xfrm>
            <a:off x="3851993" y="3681321"/>
            <a:ext cx="45719" cy="64157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1CB4C7-1C2E-064A-9A9E-883AA1C8B249}"/>
              </a:ext>
            </a:extLst>
          </p:cNvPr>
          <p:cNvSpPr/>
          <p:nvPr/>
        </p:nvSpPr>
        <p:spPr>
          <a:xfrm>
            <a:off x="1688092" y="3594756"/>
            <a:ext cx="2179608" cy="396815"/>
          </a:xfrm>
          <a:custGeom>
            <a:avLst/>
            <a:gdLst>
              <a:gd name="connsiteX0" fmla="*/ 11502 w 2179608"/>
              <a:gd name="connsiteY0" fmla="*/ 396815 h 396815"/>
              <a:gd name="connsiteX1" fmla="*/ 0 w 2179608"/>
              <a:gd name="connsiteY1" fmla="*/ 0 h 396815"/>
              <a:gd name="connsiteX2" fmla="*/ 2179608 w 2179608"/>
              <a:gd name="connsiteY2" fmla="*/ 120770 h 396815"/>
              <a:gd name="connsiteX3" fmla="*/ 11502 w 2179608"/>
              <a:gd name="connsiteY3" fmla="*/ 396815 h 396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9608" h="396815">
                <a:moveTo>
                  <a:pt x="11502" y="396815"/>
                </a:moveTo>
                <a:lnTo>
                  <a:pt x="0" y="0"/>
                </a:lnTo>
                <a:lnTo>
                  <a:pt x="2179608" y="120770"/>
                </a:lnTo>
                <a:lnTo>
                  <a:pt x="11502" y="396815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CC901EE-C6FA-3E49-B385-E7EAA25FB586}"/>
              </a:ext>
            </a:extLst>
          </p:cNvPr>
          <p:cNvSpPr/>
          <p:nvPr/>
        </p:nvSpPr>
        <p:spPr>
          <a:xfrm>
            <a:off x="1688092" y="3479737"/>
            <a:ext cx="2168106" cy="230038"/>
          </a:xfrm>
          <a:custGeom>
            <a:avLst/>
            <a:gdLst>
              <a:gd name="connsiteX0" fmla="*/ 132272 w 2168106"/>
              <a:gd name="connsiteY0" fmla="*/ 0 h 230038"/>
              <a:gd name="connsiteX1" fmla="*/ 0 w 2168106"/>
              <a:gd name="connsiteY1" fmla="*/ 109268 h 230038"/>
              <a:gd name="connsiteX2" fmla="*/ 2168106 w 2168106"/>
              <a:gd name="connsiteY2" fmla="*/ 230038 h 230038"/>
              <a:gd name="connsiteX3" fmla="*/ 132272 w 2168106"/>
              <a:gd name="connsiteY3" fmla="*/ 0 h 2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8106" h="230038">
                <a:moveTo>
                  <a:pt x="132272" y="0"/>
                </a:moveTo>
                <a:lnTo>
                  <a:pt x="0" y="109268"/>
                </a:lnTo>
                <a:lnTo>
                  <a:pt x="2168106" y="230038"/>
                </a:lnTo>
                <a:lnTo>
                  <a:pt x="132272" y="0"/>
                </a:lnTo>
                <a:close/>
              </a:path>
            </a:pathLst>
          </a:custGeom>
          <a:solidFill>
            <a:schemeClr val="accent4">
              <a:alpha val="81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7A0F30-3A2E-1046-B438-6ADD2E6D730C}"/>
              </a:ext>
            </a:extLst>
          </p:cNvPr>
          <p:cNvSpPr/>
          <p:nvPr/>
        </p:nvSpPr>
        <p:spPr>
          <a:xfrm>
            <a:off x="1132300" y="5489105"/>
            <a:ext cx="9167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Input</a:t>
            </a:r>
            <a:br>
              <a:rPr lang="en-US" sz="1200" dirty="0"/>
            </a:br>
            <a:r>
              <a:rPr lang="en-US" sz="1200" dirty="0"/>
              <a:t>Channels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A176C8-02E1-3349-9D4A-087C286AE974}"/>
              </a:ext>
            </a:extLst>
          </p:cNvPr>
          <p:cNvSpPr txBox="1"/>
          <p:nvPr/>
        </p:nvSpPr>
        <p:spPr>
          <a:xfrm>
            <a:off x="3452514" y="5199815"/>
            <a:ext cx="883575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Depth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1614A6-AA16-8B49-B4EC-3E8120D760B1}"/>
              </a:ext>
            </a:extLst>
          </p:cNvPr>
          <p:cNvSpPr/>
          <p:nvPr/>
        </p:nvSpPr>
        <p:spPr>
          <a:xfrm>
            <a:off x="2919588" y="5540201"/>
            <a:ext cx="19494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Output </a:t>
            </a:r>
            <a:r>
              <a:rPr lang="en-US" sz="1200" dirty="0"/>
              <a:t>Channels</a:t>
            </a:r>
          </a:p>
          <a:p>
            <a:pPr algn="ctr"/>
            <a:r>
              <a:rPr lang="en-US" sz="1200" dirty="0"/>
              <a:t>=</a:t>
            </a:r>
          </a:p>
          <a:p>
            <a:pPr algn="ctr"/>
            <a:r>
              <a:rPr lang="en-US" sz="1200" b="1" dirty="0"/>
              <a:t>Input</a:t>
            </a:r>
            <a:r>
              <a:rPr lang="en-US" sz="1200" dirty="0"/>
              <a:t> Channels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869F0F-5F71-0146-9CF9-A2134693B4A5}"/>
              </a:ext>
            </a:extLst>
          </p:cNvPr>
          <p:cNvSpPr txBox="1"/>
          <p:nvPr/>
        </p:nvSpPr>
        <p:spPr>
          <a:xfrm>
            <a:off x="6260949" y="2002949"/>
            <a:ext cx="3384260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 (for 3x3 kernel)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87628C-B9A3-4440-B4FB-824F800B3088}"/>
              </a:ext>
            </a:extLst>
          </p:cNvPr>
          <p:cNvSpPr txBox="1"/>
          <p:nvPr/>
        </p:nvSpPr>
        <p:spPr>
          <a:xfrm>
            <a:off x="6260950" y="3669550"/>
            <a:ext cx="328968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/>
              <a:t>Computational Complexity: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04E497-8474-E647-B0F3-CF70DA920F59}"/>
              </a:ext>
            </a:extLst>
          </p:cNvPr>
          <p:cNvSpPr txBox="1"/>
          <p:nvPr/>
        </p:nvSpPr>
        <p:spPr>
          <a:xfrm>
            <a:off x="6260949" y="5156587"/>
            <a:ext cx="4757111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dirty="0"/>
              <a:t>Combines information </a:t>
            </a:r>
            <a:r>
              <a:rPr lang="en-US" b="1" dirty="0"/>
              <a:t>across space </a:t>
            </a:r>
            <a:r>
              <a:rPr lang="en-US" b="1" i="1" dirty="0"/>
              <a:t>only</a:t>
            </a:r>
          </a:p>
        </p:txBody>
      </p:sp>
      <p:sp>
        <p:nvSpPr>
          <p:cNvPr id="27" name="Cube 26">
            <a:extLst>
              <a:ext uri="{FF2B5EF4-FFF2-40B4-BE49-F238E27FC236}">
                <a16:creationId xmlns:a16="http://schemas.microsoft.com/office/drawing/2014/main" id="{49711B56-6D52-5044-84B4-6CBAD12E284F}"/>
              </a:ext>
            </a:extLst>
          </p:cNvPr>
          <p:cNvSpPr/>
          <p:nvPr/>
        </p:nvSpPr>
        <p:spPr>
          <a:xfrm>
            <a:off x="3392086" y="1971721"/>
            <a:ext cx="1678488" cy="3256767"/>
          </a:xfrm>
          <a:prstGeom prst="cube">
            <a:avLst>
              <a:gd name="adj" fmla="val 45714"/>
            </a:avLst>
          </a:prstGeom>
          <a:solidFill>
            <a:schemeClr val="accent1">
              <a:alpha val="75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7ACFF1D-7AB3-BD4A-9479-12A3BDEF8616}"/>
              </a:ext>
            </a:extLst>
          </p:cNvPr>
          <p:cNvCxnSpPr>
            <a:stCxn id="4" idx="1"/>
            <a:endCxn id="4" idx="3"/>
          </p:cNvCxnSpPr>
          <p:nvPr/>
        </p:nvCxnSpPr>
        <p:spPr>
          <a:xfrm>
            <a:off x="1622321" y="2740640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0468F24-D0E6-E541-AB0B-05C90B3B5BD8}"/>
              </a:ext>
            </a:extLst>
          </p:cNvPr>
          <p:cNvCxnSpPr/>
          <p:nvPr/>
        </p:nvCxnSpPr>
        <p:spPr>
          <a:xfrm>
            <a:off x="1688092" y="2739025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4DC7209-F920-2B4B-93A0-FB5744D0ECD6}"/>
              </a:ext>
            </a:extLst>
          </p:cNvPr>
          <p:cNvCxnSpPr>
            <a:cxnSpLocks/>
            <a:endCxn id="4" idx="1"/>
          </p:cNvCxnSpPr>
          <p:nvPr/>
        </p:nvCxnSpPr>
        <p:spPr>
          <a:xfrm flipH="1">
            <a:off x="1622321" y="1973609"/>
            <a:ext cx="686602" cy="76703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63A7D6-4BF9-524E-A911-A59DE7F56BB3}"/>
              </a:ext>
            </a:extLst>
          </p:cNvPr>
          <p:cNvCxnSpPr>
            <a:cxnSpLocks/>
          </p:cNvCxnSpPr>
          <p:nvPr/>
        </p:nvCxnSpPr>
        <p:spPr>
          <a:xfrm flipH="1">
            <a:off x="1698859" y="1971994"/>
            <a:ext cx="675836" cy="76639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E5D78D5-6152-4C42-9224-9C50C49CABCA}"/>
              </a:ext>
            </a:extLst>
          </p:cNvPr>
          <p:cNvCxnSpPr/>
          <p:nvPr/>
        </p:nvCxnSpPr>
        <p:spPr>
          <a:xfrm>
            <a:off x="3828531" y="2743702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0A85330-8CF2-CC45-93B4-FB7A2F395117}"/>
              </a:ext>
            </a:extLst>
          </p:cNvPr>
          <p:cNvCxnSpPr/>
          <p:nvPr/>
        </p:nvCxnSpPr>
        <p:spPr>
          <a:xfrm>
            <a:off x="3894302" y="2742087"/>
            <a:ext cx="0" cy="24894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A39A30D-D675-ED4A-90D8-C15C34ACC656}"/>
              </a:ext>
            </a:extLst>
          </p:cNvPr>
          <p:cNvCxnSpPr>
            <a:cxnSpLocks/>
          </p:cNvCxnSpPr>
          <p:nvPr/>
        </p:nvCxnSpPr>
        <p:spPr>
          <a:xfrm flipH="1">
            <a:off x="3828531" y="1976671"/>
            <a:ext cx="686602" cy="76703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5C44F52-C951-3D46-B75D-8D9172DDA43F}"/>
              </a:ext>
            </a:extLst>
          </p:cNvPr>
          <p:cNvCxnSpPr>
            <a:cxnSpLocks/>
          </p:cNvCxnSpPr>
          <p:nvPr/>
        </p:nvCxnSpPr>
        <p:spPr>
          <a:xfrm flipH="1">
            <a:off x="3905069" y="1975056"/>
            <a:ext cx="675836" cy="76639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07967F6F-4378-8D41-8581-750E89659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659" y="2749157"/>
            <a:ext cx="5025213" cy="60934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8659C0A3-3406-CF46-B79D-0137B25BA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1428" y="4349930"/>
            <a:ext cx="37592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73147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D9615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20892</TotalTime>
  <Words>712</Words>
  <Application>Microsoft Macintosh PowerPoint</Application>
  <PresentationFormat>Widescreen</PresentationFormat>
  <Paragraphs>186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Calibri</vt:lpstr>
      <vt:lpstr>Century Gothic</vt:lpstr>
      <vt:lpstr>Helvetica Neue</vt:lpstr>
      <vt:lpstr>Helvetica Neue Light</vt:lpstr>
      <vt:lpstr>Monaco</vt:lpstr>
      <vt:lpstr>Tahoma</vt:lpstr>
      <vt:lpstr>Wingdings</vt:lpstr>
      <vt:lpstr>1_Office Theme</vt:lpstr>
      <vt:lpstr>2_Office Theme</vt:lpstr>
      <vt:lpstr>PowerPoint Presentation</vt:lpstr>
      <vt:lpstr>What is the Problem Being Solved?</vt:lpstr>
      <vt:lpstr>Approaches to “Compressing” Models</vt:lpstr>
      <vt:lpstr>ShuffleNet:  An Extremely Efficient Convolutional Neural Network for Mobile Devices (2017)</vt:lpstr>
      <vt:lpstr>Related work (at the time)</vt:lpstr>
      <vt:lpstr>Background</vt:lpstr>
      <vt:lpstr>Regular Convolution</vt:lpstr>
      <vt:lpstr>1x1 Convolution (Point Convolution)</vt:lpstr>
      <vt:lpstr>Depthwise Convolution</vt:lpstr>
      <vt:lpstr>MobileNet Layer Architecture</vt:lpstr>
      <vt:lpstr>Observation from MobileNet Paper</vt:lpstr>
      <vt:lpstr>Group Convolution</vt:lpstr>
      <vt:lpstr>Pointwise (1x1) Group Convolution</vt:lpstr>
      <vt:lpstr>Channel Shuffle</vt:lpstr>
      <vt:lpstr>ShuffleNet Architecture</vt:lpstr>
      <vt:lpstr>Alternative Visualization</vt:lpstr>
      <vt:lpstr>ShuffleNet Architecture</vt:lpstr>
      <vt:lpstr>What are the Metrics of Success?</vt:lpstr>
      <vt:lpstr>Comparisons to Other Architectures</vt:lpstr>
      <vt:lpstr>Runtime Performance on a Mobile Processor (Qualcomm Snapdragon 820)</vt:lpstr>
      <vt:lpstr>Model Size</vt:lpstr>
      <vt:lpstr>Limitations and Future Impact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Low-Latency Online Prediction Serving System</dc:title>
  <dc:creator>Joseph Gonzalez</dc:creator>
  <cp:lastModifiedBy>Joseph Gonzalez</cp:lastModifiedBy>
  <cp:revision>547</cp:revision>
  <cp:lastPrinted>2016-09-15T22:35:52Z</cp:lastPrinted>
  <dcterms:created xsi:type="dcterms:W3CDTF">2016-06-11T00:34:45Z</dcterms:created>
  <dcterms:modified xsi:type="dcterms:W3CDTF">2019-04-08T23:25:49Z</dcterms:modified>
</cp:coreProperties>
</file>

<file path=docProps/thumbnail.jpeg>
</file>